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8" r:id="rId3"/>
    <p:sldId id="259" r:id="rId4"/>
    <p:sldId id="275" r:id="rId5"/>
    <p:sldId id="260" r:id="rId6"/>
    <p:sldId id="261" r:id="rId7"/>
    <p:sldId id="277" r:id="rId8"/>
    <p:sldId id="262" r:id="rId9"/>
    <p:sldId id="278" r:id="rId10"/>
    <p:sldId id="263" r:id="rId11"/>
    <p:sldId id="289" r:id="rId12"/>
    <p:sldId id="279" r:id="rId13"/>
    <p:sldId id="264" r:id="rId14"/>
    <p:sldId id="265" r:id="rId15"/>
    <p:sldId id="280" r:id="rId16"/>
    <p:sldId id="266" r:id="rId17"/>
    <p:sldId id="282" r:id="rId18"/>
    <p:sldId id="286" r:id="rId19"/>
    <p:sldId id="287" r:id="rId20"/>
    <p:sldId id="288" r:id="rId21"/>
    <p:sldId id="281" r:id="rId22"/>
    <p:sldId id="267" r:id="rId23"/>
    <p:sldId id="268" r:id="rId24"/>
    <p:sldId id="283" r:id="rId25"/>
    <p:sldId id="284" r:id="rId26"/>
    <p:sldId id="269" r:id="rId27"/>
    <p:sldId id="270" r:id="rId28"/>
    <p:sldId id="271" r:id="rId29"/>
    <p:sldId id="285" r:id="rId30"/>
    <p:sldId id="272" r:id="rId31"/>
    <p:sldId id="273" r:id="rId32"/>
    <p:sldId id="274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34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491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855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467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169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369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1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680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13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453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29056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837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5555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054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3451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740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26D31-D10E-4AE6-9080-2749837F744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71A3063-9889-43C2-A48C-B7C670C64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190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841336-D16D-481F-B582-A8632D1804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1" y="822484"/>
            <a:ext cx="8020050" cy="521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614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EF9B9C4-74F3-4CA9-B638-8B9D0E93E21E}"/>
              </a:ext>
            </a:extLst>
          </p:cNvPr>
          <p:cNvGrpSpPr>
            <a:grpSpLocks/>
          </p:cNvGrpSpPr>
          <p:nvPr/>
        </p:nvGrpSpPr>
        <p:grpSpPr>
          <a:xfrm>
            <a:off x="152400" y="95250"/>
            <a:ext cx="10782300" cy="6682690"/>
            <a:chOff x="-93187" y="0"/>
            <a:chExt cx="7764780" cy="10058400"/>
          </a:xfrm>
        </p:grpSpPr>
        <p:pic>
          <p:nvPicPr>
            <p:cNvPr id="7" name="Image 2">
              <a:extLst>
                <a:ext uri="{FF2B5EF4-FFF2-40B4-BE49-F238E27FC236}">
                  <a16:creationId xmlns:a16="http://schemas.microsoft.com/office/drawing/2014/main" id="{DF3C2515-41B2-4F23-8827-77DE3BB143A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93187" y="0"/>
              <a:ext cx="7764780" cy="10058400"/>
            </a:xfrm>
            <a:prstGeom prst="rect">
              <a:avLst/>
            </a:prstGeom>
          </p:spPr>
        </p:pic>
        <p:pic>
          <p:nvPicPr>
            <p:cNvPr id="8" name="Image 3">
              <a:extLst>
                <a:ext uri="{FF2B5EF4-FFF2-40B4-BE49-F238E27FC236}">
                  <a16:creationId xmlns:a16="http://schemas.microsoft.com/office/drawing/2014/main" id="{B6A8888B-3BD3-43D4-9482-C588F41C737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5932" y="234695"/>
              <a:ext cx="1222248" cy="1033272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3558AC6-1B05-435F-9445-E24A93194748}"/>
              </a:ext>
            </a:extLst>
          </p:cNvPr>
          <p:cNvSpPr txBox="1"/>
          <p:nvPr/>
        </p:nvSpPr>
        <p:spPr>
          <a:xfrm>
            <a:off x="-1084035" y="5685156"/>
            <a:ext cx="81105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b="1" dirty="0"/>
              <a:t>معاونت توسعه مدیریت و منابع اداره تحول اداری</a:t>
            </a:r>
          </a:p>
          <a:p>
            <a:pPr algn="ctr"/>
            <a:r>
              <a:rPr lang="fa-IR" b="1" dirty="0"/>
              <a:t>گروه آموزش و توانمندسازی کارکنان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3D6F17-11DC-46C6-A9CC-3E23E0764181}"/>
              </a:ext>
            </a:extLst>
          </p:cNvPr>
          <p:cNvSpPr txBox="1"/>
          <p:nvPr/>
        </p:nvSpPr>
        <p:spPr>
          <a:xfrm>
            <a:off x="3061982" y="1504217"/>
            <a:ext cx="64763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2085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سیاست ها</a:t>
            </a: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وخط مشی های آموزشی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806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D7C920-6BCF-46B9-B975-EC030F0BB7C1}"/>
              </a:ext>
            </a:extLst>
          </p:cNvPr>
          <p:cNvSpPr txBox="1"/>
          <p:nvPr/>
        </p:nvSpPr>
        <p:spPr>
          <a:xfrm>
            <a:off x="638175" y="1550102"/>
            <a:ext cx="8712366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68625" marR="0" algn="r" rtl="1">
              <a:spcBef>
                <a:spcPts val="0"/>
              </a:spcBef>
              <a:spcAft>
                <a:spcPts val="0"/>
              </a:spcAft>
            </a:pPr>
            <a:r>
              <a:rPr lang="fa-IR" sz="4000" dirty="0">
                <a:solidFill>
                  <a:srgbClr val="001F5F"/>
                </a:solidFill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        </a:t>
            </a:r>
            <a:r>
              <a:rPr lang="en-US" sz="4000" dirty="0">
                <a:solidFill>
                  <a:srgbClr val="001F5F"/>
                </a:solidFill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   </a:t>
            </a:r>
            <a:r>
              <a:rPr lang="fa-IR" sz="4000" dirty="0">
                <a:solidFill>
                  <a:srgbClr val="001F5F"/>
                </a:solidFill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Segoe UI Symbol" panose="020B0502040204020203" pitchFamily="34" charset="0"/>
              </a:rPr>
              <a:t>      </a:t>
            </a:r>
          </a:p>
          <a:p>
            <a:pPr marL="2968625" marR="0" algn="r">
              <a:spcBef>
                <a:spcPts val="0"/>
              </a:spcBef>
              <a:spcAft>
                <a:spcPts val="0"/>
              </a:spcAft>
            </a:pPr>
            <a:r>
              <a:rPr kumimoji="0" lang="ar-SA" sz="4000" i="0" u="none" strike="noStrike" kern="1200" cap="none" spc="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B Nazanin" panose="00000400000000000000" pitchFamily="2" charset="-78"/>
              </a:rPr>
              <a:t>مقدمه</a:t>
            </a:r>
            <a:endParaRPr lang="en-US" sz="4000" dirty="0">
              <a:effectLst/>
              <a:latin typeface="Segoe UI Symbol" panose="020B0502040204020203" pitchFamily="34" charset="0"/>
              <a:ea typeface="Segoe UI Symbol" panose="020B0502040204020203" pitchFamily="34" charset="0"/>
              <a:cs typeface="B Nazanin" panose="00000400000000000000" pitchFamily="2" charset="-78"/>
            </a:endParaRPr>
          </a:p>
          <a:p>
            <a:pPr algn="just" rtl="1"/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در</a:t>
            </a:r>
            <a:r>
              <a:rPr lang="ar-SA" sz="2300" spc="7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شرایطی</a:t>
            </a:r>
            <a:r>
              <a:rPr lang="ar-SA" sz="2300" spc="9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که</a:t>
            </a:r>
            <a:r>
              <a:rPr lang="ar-SA" sz="2300" spc="6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نظام</a:t>
            </a:r>
            <a:r>
              <a:rPr lang="ar-SA" sz="2300" spc="6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سلامت</a:t>
            </a:r>
            <a:r>
              <a:rPr lang="ar-SA" sz="2300" spc="6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کشور</a:t>
            </a:r>
            <a:r>
              <a:rPr lang="ar-SA" sz="2300" spc="6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با</a:t>
            </a:r>
            <a:r>
              <a:rPr lang="ar-SA" sz="2300" spc="6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تحولات</a:t>
            </a:r>
            <a:r>
              <a:rPr lang="ar-SA" sz="2300" spc="6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شتابان</a:t>
            </a:r>
            <a:r>
              <a:rPr lang="ar-SA" sz="2300" spc="65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در</a:t>
            </a:r>
            <a:r>
              <a:rPr lang="ar-SA" sz="2300" spc="6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حوزه</a:t>
            </a:r>
            <a:r>
              <a:rPr lang="fa-IR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های</a:t>
            </a:r>
            <a:r>
              <a:rPr lang="ar-SA" sz="2300" spc="65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فناوری</a:t>
            </a:r>
            <a:r>
              <a:rPr lang="en-US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های</a:t>
            </a:r>
            <a:r>
              <a:rPr lang="ar-SA" sz="2300" spc="65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نوین،</a:t>
            </a:r>
            <a:r>
              <a:rPr lang="ar-SA" sz="2300" spc="75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گسترش</a:t>
            </a:r>
            <a:r>
              <a:rPr lang="ar-SA" sz="2300" spc="6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خدمات دیجیتال</a:t>
            </a:r>
            <a:r>
              <a:rPr lang="ar-SA" sz="2300" spc="65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lang="ar-SA" sz="2300" spc="6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محدودیت</a:t>
            </a:r>
            <a:r>
              <a:rPr lang="fa-IR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های اقتصادی روبه</a:t>
            </a:r>
            <a:r>
              <a:rPr lang="fa-IR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روست، </a:t>
            </a:r>
            <a:endParaRPr lang="fa-IR" sz="2300" dirty="0">
              <a:effectLst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algn="just" rtl="1"/>
            <a:endParaRPr lang="fa-IR" sz="2300" dirty="0"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algn="just" rtl="1"/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ارتقای شایستگی</a:t>
            </a:r>
            <a:r>
              <a:rPr lang="fa-IR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ها و توانمندی</a:t>
            </a:r>
            <a:r>
              <a:rPr lang="fa-IR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های نیروی انسانی به</a:t>
            </a:r>
            <a:r>
              <a:rPr lang="fa-IR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عنوان یکی از مؤلفه</a:t>
            </a:r>
            <a:r>
              <a:rPr lang="fa-IR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های اساسی حکمرانی کارآمد سلامت</a:t>
            </a:r>
            <a:r>
              <a:rPr lang="ar-SA" sz="2300" spc="2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اهمیت</a:t>
            </a:r>
            <a:r>
              <a:rPr lang="ar-SA" sz="2300" spc="5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مضاعفی</a:t>
            </a:r>
            <a:r>
              <a:rPr lang="ar-SA" sz="2300" spc="55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یافته</a:t>
            </a:r>
            <a:r>
              <a:rPr lang="ar-SA" sz="2300" spc="55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است</a:t>
            </a:r>
            <a:r>
              <a:rPr lang="fa-IR" sz="2300" dirty="0">
                <a:effectLst/>
                <a:ea typeface="Microsoft Sans Serif" panose="020B0604020202020204" pitchFamily="34" charset="0"/>
                <a:cs typeface="B Nazanin" panose="00000400000000000000" pitchFamily="2" charset="-78"/>
              </a:rPr>
              <a:t>.</a:t>
            </a:r>
            <a:endParaRPr lang="en-US" sz="23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41006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EC7AAB6-BA39-41AE-8FEC-5804CD6131CE}"/>
              </a:ext>
            </a:extLst>
          </p:cNvPr>
          <p:cNvSpPr txBox="1"/>
          <p:nvPr/>
        </p:nvSpPr>
        <p:spPr>
          <a:xfrm>
            <a:off x="762000" y="2490540"/>
            <a:ext cx="8880764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وزارت</a:t>
            </a:r>
            <a:r>
              <a:rPr kumimoji="0" lang="ar-SA" sz="230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بهداشت،</a:t>
            </a:r>
            <a:r>
              <a:rPr kumimoji="0" lang="ar-SA" sz="230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درمان</a:t>
            </a:r>
            <a:r>
              <a:rPr kumimoji="0" lang="ar-SA" sz="230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kumimoji="0" lang="ar-SA" sz="230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آموزش</a:t>
            </a:r>
            <a:r>
              <a:rPr kumimoji="0" lang="ar-SA" sz="230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پزشکی</a:t>
            </a:r>
            <a:r>
              <a:rPr kumimoji="0" lang="ar-SA" sz="230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به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عنوان</a:t>
            </a:r>
            <a:r>
              <a:rPr kumimoji="0" lang="ar-SA" sz="230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متولی</a:t>
            </a:r>
            <a:r>
              <a:rPr kumimoji="0" lang="ar-SA" sz="230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سیاست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گذاری</a:t>
            </a:r>
            <a:r>
              <a:rPr kumimoji="0" lang="ar-SA" sz="230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سلامت</a:t>
            </a:r>
            <a:r>
              <a:rPr kumimoji="0" lang="ar-SA" sz="230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kumimoji="0" lang="ar-SA" sz="230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راهبر توسعه</a:t>
            </a:r>
            <a:r>
              <a:rPr kumimoji="0" lang="ar-SA" sz="230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سرمایه</a:t>
            </a:r>
            <a:r>
              <a:rPr kumimoji="0" lang="ar-SA" sz="230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انسانی</a:t>
            </a:r>
            <a:r>
              <a:rPr kumimoji="0" lang="ar-SA" sz="230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این</a:t>
            </a:r>
            <a:r>
              <a:rPr kumimoji="0" lang="ar-SA" sz="230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حوزه،</a:t>
            </a:r>
            <a:r>
              <a:rPr kumimoji="0" lang="ar-SA" sz="230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مسئولیت</a:t>
            </a:r>
            <a:r>
              <a:rPr kumimoji="0" lang="ar-SA" sz="230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دارد</a:t>
            </a:r>
            <a:r>
              <a:rPr kumimoji="0" lang="ar-SA" sz="230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باتکیه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بر</a:t>
            </a:r>
            <a:r>
              <a:rPr kumimoji="0" lang="ar-SA" sz="230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رویکردی</a:t>
            </a:r>
            <a:r>
              <a:rPr kumimoji="0" lang="ar-SA" sz="230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مبتنی</a:t>
            </a:r>
            <a:r>
              <a:rPr kumimoji="0" lang="ar-SA" sz="2300" i="0" u="none" strike="noStrike" kern="1200" cap="none" spc="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بر</a:t>
            </a:r>
            <a:r>
              <a:rPr kumimoji="0" lang="ar-SA" sz="230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شواهد،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جهت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گیری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های</a:t>
            </a:r>
            <a:r>
              <a:rPr kumimoji="0" lang="ar-SA" sz="230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آموزشی</a:t>
            </a:r>
            <a:r>
              <a:rPr kumimoji="0" lang="ar-SA" sz="230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دستگاه</a:t>
            </a:r>
            <a:r>
              <a:rPr kumimoji="0" lang="ar-SA" sz="230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را</a:t>
            </a:r>
            <a:r>
              <a:rPr kumimoji="0" lang="ar-SA" sz="230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به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گونه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ای سامان دهد که با مأموریت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های ملی، اسناد بالادستی نظام سلامت و نیازهای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واقعی مشاغل همراستا</a:t>
            </a:r>
            <a:r>
              <a:rPr lang="fa-IR" sz="2300" dirty="0">
                <a:solidFill>
                  <a:prstClr val="black"/>
                </a:solidFill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solidFill>
                  <a:prstClr val="black"/>
                </a:solidFill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باشد</a:t>
            </a:r>
            <a:r>
              <a:rPr lang="fa-IR" dirty="0">
                <a:solidFill>
                  <a:prstClr val="black"/>
                </a:solidFill>
                <a:ea typeface="Microsoft Sans Serif" panose="020B0604020202020204" pitchFamily="34" charset="0"/>
                <a:cs typeface="B Nazanin" panose="00000400000000000000" pitchFamily="2" charset="-78"/>
              </a:rPr>
              <a:t>. 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4936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0D0491-BE50-4207-BF3F-28B43D8C2E96}"/>
              </a:ext>
            </a:extLst>
          </p:cNvPr>
          <p:cNvSpPr txBox="1"/>
          <p:nvPr/>
        </p:nvSpPr>
        <p:spPr>
          <a:xfrm>
            <a:off x="1074821" y="2555847"/>
            <a:ext cx="8935453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بر همین اساس، این سند با</a:t>
            </a:r>
            <a:r>
              <a:rPr kumimoji="0" lang="ar-SA" sz="230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هدف</a:t>
            </a:r>
            <a:r>
              <a:rPr kumimoji="0" lang="ar-SA" sz="230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تبیین</a:t>
            </a:r>
            <a:r>
              <a:rPr kumimoji="0" lang="ar-SA" sz="2300" i="0" u="none" strike="noStrike" kern="1200" cap="none" spc="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سیاست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</a:t>
            </a:r>
            <a:r>
              <a:rPr kumimoji="0" lang="ar-SA" sz="2300" i="0" u="none" strike="noStrike" kern="120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kumimoji="0" lang="ar-SA" sz="230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خط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مشی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های</a:t>
            </a:r>
            <a:r>
              <a:rPr kumimoji="0" lang="ar-SA" sz="230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آموزشی</a:t>
            </a:r>
            <a:r>
              <a:rPr kumimoji="0" lang="ar-SA" sz="230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سال</a:t>
            </a:r>
            <a:r>
              <a:rPr kumimoji="0" lang="ar-SA" sz="230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جاری</a:t>
            </a:r>
            <a:r>
              <a:rPr kumimoji="0" lang="ar-SA" sz="230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kumimoji="0" lang="ar-SA" sz="230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تعیین</a:t>
            </a:r>
            <a:r>
              <a:rPr kumimoji="0" lang="ar-SA" sz="230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اولویت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های</a:t>
            </a:r>
            <a:r>
              <a:rPr kumimoji="0" lang="ar-SA" sz="230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توسعه</a:t>
            </a:r>
            <a:r>
              <a:rPr kumimoji="0" lang="ar-SA" sz="230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شایستگی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های</a:t>
            </a:r>
            <a:r>
              <a:rPr kumimoji="0" lang="ar-SA" sz="230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حرفه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ای</a:t>
            </a:r>
            <a:r>
              <a:rPr kumimoji="0" lang="ar-SA" sz="2300" i="0" u="none" strike="noStrike" kern="1200" cap="none" spc="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کارکنان</a:t>
            </a:r>
            <a:r>
              <a:rPr kumimoji="0" lang="ar-SA" sz="230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تدوین شده</a:t>
            </a:r>
            <a:r>
              <a:rPr kumimoji="0" lang="ar-SA" sz="230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است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.</a:t>
            </a:r>
            <a:r>
              <a:rPr kumimoji="0" lang="en-US" sz="230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fa-IR" sz="230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 </a:t>
            </a:r>
          </a:p>
          <a:p>
            <a:pPr algn="just" rtl="1"/>
            <a:endParaRPr lang="fa-IR" sz="2300" spc="45" dirty="0">
              <a:solidFill>
                <a:prstClr val="black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algn="just" rtl="1"/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مبنای</a:t>
            </a:r>
            <a:r>
              <a:rPr kumimoji="0" lang="ar-SA" sz="230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شکل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گیری</a:t>
            </a:r>
            <a:r>
              <a:rPr kumimoji="0" lang="ar-SA" sz="230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این</a:t>
            </a:r>
            <a:r>
              <a:rPr kumimoji="0" lang="ar-SA" sz="230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سیاست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ها،</a:t>
            </a:r>
            <a:r>
              <a:rPr kumimoji="0" lang="ar-SA" sz="230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نتایج فرایند</a:t>
            </a:r>
            <a:r>
              <a:rPr kumimoji="0" lang="ar-SA" sz="230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نیازسنجی</a:t>
            </a:r>
            <a:r>
              <a:rPr kumimoji="0" lang="ar-SA" sz="230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آموزشی</a:t>
            </a:r>
            <a:r>
              <a:rPr kumimoji="0" lang="ar-SA" sz="230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سالانه</a:t>
            </a:r>
            <a:r>
              <a:rPr kumimoji="0" lang="ar-SA" sz="230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بوده که</a:t>
            </a:r>
            <a:r>
              <a:rPr kumimoji="0" lang="ar-SA" sz="230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با</a:t>
            </a:r>
            <a:r>
              <a:rPr kumimoji="0" lang="ar-SA" sz="230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تحلیل</a:t>
            </a:r>
            <a:r>
              <a:rPr kumimoji="0" lang="ar-SA" sz="2300" i="0" u="none" strike="noStrike" kern="1200" cap="none" spc="5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شکاف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های</a:t>
            </a:r>
            <a:r>
              <a:rPr kumimoji="0" lang="ar-SA" sz="230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مهارتی،</a:t>
            </a:r>
            <a:r>
              <a:rPr kumimoji="0" lang="ar-SA" sz="230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بررسی تحولات</a:t>
            </a:r>
            <a:r>
              <a:rPr kumimoji="0" lang="ar-SA" sz="230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حوزه</a:t>
            </a:r>
            <a:r>
              <a:rPr kumimoji="0" lang="ar-SA" sz="2300" i="0" u="none" strike="noStrike" kern="1200" cap="none" spc="-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سلامت</a:t>
            </a:r>
            <a:r>
              <a:rPr kumimoji="0" lang="ar-SA" sz="230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kumimoji="0" lang="ar-SA" sz="230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دریافت</a:t>
            </a:r>
            <a:r>
              <a:rPr kumimoji="0" lang="ar-SA" sz="230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دیدگاه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های</a:t>
            </a:r>
            <a:r>
              <a:rPr kumimoji="0" lang="ar-SA" sz="230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مدیریتی</a:t>
            </a:r>
            <a:r>
              <a:rPr kumimoji="0" lang="ar-SA" sz="230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واحدهای مختلف</a:t>
            </a:r>
            <a:r>
              <a:rPr kumimoji="0" lang="ar-SA" sz="230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انجام</a:t>
            </a:r>
            <a:r>
              <a:rPr kumimoji="0" lang="ar-SA" sz="230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ea typeface="Microsoft Sans Serif" panose="020B0604020202020204" pitchFamily="34" charset="0"/>
                <a:cs typeface="B Nazanin" panose="00000400000000000000" pitchFamily="2" charset="-78"/>
              </a:rPr>
              <a:t>می شود .</a:t>
            </a:r>
            <a:endParaRPr lang="en-US" sz="23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754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00E4E7B-46C1-4B2F-9E72-DDD8E0C43325}"/>
              </a:ext>
            </a:extLst>
          </p:cNvPr>
          <p:cNvSpPr txBox="1"/>
          <p:nvPr/>
        </p:nvSpPr>
        <p:spPr>
          <a:xfrm>
            <a:off x="609600" y="1540042"/>
            <a:ext cx="8876145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endParaRPr lang="fa-IR" dirty="0"/>
          </a:p>
          <a:p>
            <a:pPr algn="just" rtl="1"/>
            <a:r>
              <a:rPr lang="fa-IR" sz="2300" dirty="0">
                <a:cs typeface="B Nazanin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نیازسنجی</a:t>
            </a:r>
            <a:r>
              <a:rPr lang="ar-SA" sz="2300" b="1" spc="195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آموزشی</a:t>
            </a:r>
            <a:endParaRPr lang="en-US" sz="2300" dirty="0">
              <a:solidFill>
                <a:schemeClr val="accent2">
                  <a:lumMod val="50000"/>
                </a:schemeClr>
              </a:solidFill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algn="just" rtl="1"/>
            <a:endParaRPr lang="fa-IR" sz="2300" dirty="0">
              <a:cs typeface="B Nazanin" panose="00000400000000000000" pitchFamily="2" charset="-78"/>
            </a:endParaRPr>
          </a:p>
          <a:p>
            <a:pPr algn="just" rtl="1"/>
            <a:r>
              <a:rPr lang="fa-IR" sz="2300" dirty="0">
                <a:cs typeface="B Nazanin" panose="00000400000000000000" pitchFamily="2" charset="-78"/>
              </a:rPr>
              <a:t>نیازسنجی آموزشی در وزارت بهداشت در پنج سطح سازمانی، واحدی، شغلی، فردی و مسئله</a:t>
            </a:r>
            <a:r>
              <a:rPr lang="en-US" sz="2300" dirty="0">
                <a:cs typeface="B Nazanin" panose="00000400000000000000" pitchFamily="2" charset="-78"/>
              </a:rPr>
              <a:t> </a:t>
            </a:r>
            <a:r>
              <a:rPr lang="fa-IR" sz="2300" dirty="0">
                <a:cs typeface="B Nazanin" panose="00000400000000000000" pitchFamily="2" charset="-78"/>
              </a:rPr>
              <a:t>محور توسط اداره کل منابع انسانی و مرکز توسعه مدیریت و تحول اداری معاونت توسعه مدیریت و منابع انجام می</a:t>
            </a:r>
            <a:r>
              <a:rPr lang="en-US" sz="2300" dirty="0">
                <a:cs typeface="B Nazanin" panose="00000400000000000000" pitchFamily="2" charset="-78"/>
              </a:rPr>
              <a:t> </a:t>
            </a:r>
            <a:r>
              <a:rPr lang="fa-IR" sz="2300" dirty="0">
                <a:cs typeface="B Nazanin" panose="00000400000000000000" pitchFamily="2" charset="-78"/>
              </a:rPr>
              <a:t>شود.</a:t>
            </a:r>
          </a:p>
          <a:p>
            <a:pPr algn="just" rtl="1"/>
            <a:endParaRPr lang="fa-IR" sz="2300" dirty="0">
              <a:cs typeface="B Nazanin" panose="00000400000000000000" pitchFamily="2" charset="-78"/>
            </a:endParaRPr>
          </a:p>
          <a:p>
            <a:pPr algn="just" rtl="1"/>
            <a:r>
              <a:rPr lang="fa-IR" sz="2300" dirty="0">
                <a:cs typeface="B Nazanin" panose="00000400000000000000" pitchFamily="2" charset="-78"/>
              </a:rPr>
              <a:t> نیازسنجی های واحدی و شغلی سالانه با همکاری معاونت</a:t>
            </a:r>
            <a:r>
              <a:rPr lang="en-US" sz="2300" dirty="0">
                <a:cs typeface="B Nazanin" panose="00000400000000000000" pitchFamily="2" charset="-78"/>
              </a:rPr>
              <a:t> </a:t>
            </a:r>
            <a:r>
              <a:rPr lang="fa-IR" sz="2300" dirty="0">
                <a:cs typeface="B Nazanin" panose="00000400000000000000" pitchFamily="2" charset="-78"/>
              </a:rPr>
              <a:t>ها و واحدهای تخصصی در ستاد و دانشگاه</a:t>
            </a:r>
            <a:r>
              <a:rPr lang="en-US" sz="2300" dirty="0">
                <a:cs typeface="B Nazanin" panose="00000400000000000000" pitchFamily="2" charset="-78"/>
              </a:rPr>
              <a:t> </a:t>
            </a:r>
            <a:r>
              <a:rPr lang="fa-IR" sz="2300" dirty="0">
                <a:cs typeface="B Nazanin" panose="00000400000000000000" pitchFamily="2" charset="-78"/>
              </a:rPr>
              <a:t>ها انجام شده و نتایج آن همراه با سیاست</a:t>
            </a:r>
            <a:r>
              <a:rPr lang="en-US" sz="2300" dirty="0">
                <a:cs typeface="B Nazanin" panose="00000400000000000000" pitchFamily="2" charset="-78"/>
              </a:rPr>
              <a:t> </a:t>
            </a:r>
            <a:r>
              <a:rPr lang="fa-IR" sz="2300" dirty="0">
                <a:cs typeface="B Nazanin" panose="00000400000000000000" pitchFamily="2" charset="-78"/>
              </a:rPr>
              <a:t>ها و خطوط راهنما در ابتدای سال ابلاغ می</a:t>
            </a:r>
            <a:r>
              <a:rPr lang="en-US" sz="2300" dirty="0">
                <a:cs typeface="B Nazanin" panose="00000400000000000000" pitchFamily="2" charset="-78"/>
              </a:rPr>
              <a:t> </a:t>
            </a:r>
            <a:r>
              <a:rPr lang="fa-IR" sz="2300" dirty="0">
                <a:cs typeface="B Nazanin" panose="00000400000000000000" pitchFamily="2" charset="-78"/>
              </a:rPr>
              <a:t>گردد و مبنای صدور مجوز و برگزاری دوره</a:t>
            </a:r>
            <a:r>
              <a:rPr lang="en-US" sz="2300" dirty="0">
                <a:cs typeface="B Nazanin" panose="00000400000000000000" pitchFamily="2" charset="-78"/>
              </a:rPr>
              <a:t> </a:t>
            </a:r>
            <a:r>
              <a:rPr lang="fa-IR" sz="2300" dirty="0">
                <a:cs typeface="B Nazanin" panose="00000400000000000000" pitchFamily="2" charset="-78"/>
              </a:rPr>
              <a:t>های آموزشی قرار میگیرد. </a:t>
            </a:r>
          </a:p>
          <a:p>
            <a:pPr algn="just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917440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828B859-1495-405E-A0C3-EB2BBF6684CC}"/>
              </a:ext>
            </a:extLst>
          </p:cNvPr>
          <p:cNvSpPr txBox="1"/>
          <p:nvPr/>
        </p:nvSpPr>
        <p:spPr>
          <a:xfrm>
            <a:off x="1413164" y="2321004"/>
            <a:ext cx="7793182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cs typeface="B Nazanin" panose="00000400000000000000" pitchFamily="2" charset="-78"/>
              </a:rPr>
              <a:t>در صورت بروز شرایط خاص در طول سال مانند اپیدمی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cs typeface="B Nazanin" panose="00000400000000000000" pitchFamily="2" charset="-78"/>
              </a:rPr>
              <a:t> </a:t>
            </a: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cs typeface="B Nazanin" panose="00000400000000000000" pitchFamily="2" charset="-78"/>
              </a:rPr>
              <a:t>ها یا الزامات قانونی جدید، واحدها می توانند نیاز آموزشی جدید را در قالب نیازسنجی </a:t>
            </a:r>
            <a:r>
              <a:rPr kumimoji="0" lang="fa-IR" sz="2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cs typeface="B Nazanin" panose="00000400000000000000" pitchFamily="2" charset="-78"/>
              </a:rPr>
              <a:t>مسئله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cs typeface="B Nazanin" panose="00000400000000000000" pitchFamily="2" charset="-78"/>
              </a:rPr>
              <a:t> </a:t>
            </a:r>
            <a:r>
              <a:rPr kumimoji="0" lang="fa-IR" sz="2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cs typeface="B Nazanin" panose="00000400000000000000" pitchFamily="2" charset="-78"/>
              </a:rPr>
              <a:t>محور 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a-IR" sz="2300" b="1" dirty="0">
              <a:solidFill>
                <a:srgbClr val="FF0000"/>
              </a:solidFill>
              <a:latin typeface="Trebuchet MS" panose="020B0603020202020204"/>
              <a:cs typeface="B Nazanin" panose="00000400000000000000" pitchFamily="2" charset="-78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cs typeface="B Nazanin" panose="00000400000000000000" pitchFamily="2" charset="-78"/>
              </a:rPr>
              <a:t> </a:t>
            </a: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cs typeface="B Nazanin" panose="00000400000000000000" pitchFamily="2" charset="-78"/>
              </a:rPr>
              <a:t>و از طریق مکاتبه رسمی </a:t>
            </a:r>
            <a:r>
              <a:rPr kumimoji="0" lang="fa-IR" sz="2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/>
                <a:cs typeface="B Nazanin" panose="00000400000000000000" pitchFamily="2" charset="-78"/>
              </a:rPr>
              <a:t>با مسوول آموزش و توانمندسازی کارکنان </a:t>
            </a: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cs typeface="B Nazanin" panose="00000400000000000000" pitchFamily="2" charset="-78"/>
              </a:rPr>
              <a:t>و با ذکر </a:t>
            </a:r>
            <a:r>
              <a:rPr kumimoji="0" lang="fa-IR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rebuchet MS" panose="020B0603020202020204"/>
                <a:cs typeface="B Nazanin" panose="00000400000000000000" pitchFamily="2" charset="-78"/>
              </a:rPr>
              <a:t>ضرورت اجرا </a:t>
            </a: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/>
                <a:cs typeface="B Nazanin" panose="00000400000000000000" pitchFamily="2" charset="-78"/>
              </a:rPr>
              <a:t>اعلام کنند که پس از بررسی و تأیید، امکان برگزاری دوره فراهم شود.</a:t>
            </a:r>
          </a:p>
        </p:txBody>
      </p:sp>
    </p:spTree>
    <p:extLst>
      <p:ext uri="{BB962C8B-B14F-4D97-AF65-F5344CB8AC3E}">
        <p14:creationId xmlns:p14="http://schemas.microsoft.com/office/powerpoint/2010/main" val="718681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146CBAB-36A9-4A10-901E-9C34F983BD0B}"/>
              </a:ext>
            </a:extLst>
          </p:cNvPr>
          <p:cNvSpPr txBox="1"/>
          <p:nvPr/>
        </p:nvSpPr>
        <p:spPr>
          <a:xfrm>
            <a:off x="2776441" y="1111894"/>
            <a:ext cx="64609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spcBef>
                <a:spcPts val="125"/>
              </a:spcBef>
              <a:spcAft>
                <a:spcPts val="0"/>
              </a:spcAft>
            </a:pPr>
            <a:r>
              <a:rPr lang="ar-SA" sz="28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فرایند</a:t>
            </a:r>
            <a:r>
              <a:rPr lang="ar-SA" sz="2800" b="1" spc="-15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8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اخذ</a:t>
            </a:r>
            <a:r>
              <a:rPr lang="ar-SA" sz="2800" b="1" spc="-15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8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مجوز</a:t>
            </a:r>
            <a:r>
              <a:rPr lang="ar-SA" sz="2800" b="1" spc="-15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8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برگزاری</a:t>
            </a:r>
            <a:r>
              <a:rPr lang="ar-SA" sz="2800" b="1" spc="-15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8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دوره</a:t>
            </a:r>
            <a:r>
              <a:rPr lang="fa-IR" sz="28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8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های</a:t>
            </a:r>
            <a:r>
              <a:rPr lang="ar-SA" sz="2800" b="1" spc="-35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sz="28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آموزشی</a:t>
            </a:r>
            <a:endParaRPr lang="en-US" sz="2800" dirty="0">
              <a:solidFill>
                <a:srgbClr val="FF0000"/>
              </a:solidFill>
              <a:effectLst/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DD1EAE-E8FE-48E6-BF6D-A107959D1E1D}"/>
              </a:ext>
            </a:extLst>
          </p:cNvPr>
          <p:cNvSpPr txBox="1"/>
          <p:nvPr/>
        </p:nvSpPr>
        <p:spPr>
          <a:xfrm>
            <a:off x="387928" y="2342415"/>
            <a:ext cx="9415896" cy="3086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8785" marR="516255" indent="-269240" algn="just" rtl="1">
              <a:lnSpc>
                <a:spcPct val="141000"/>
              </a:lnSpc>
              <a:spcBef>
                <a:spcPts val="5"/>
              </a:spcBef>
              <a:spcAft>
                <a:spcPts val="0"/>
              </a:spcAft>
            </a:pPr>
            <a:r>
              <a:rPr lang="ar-SA" sz="23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تبصره</a:t>
            </a:r>
            <a:r>
              <a:rPr lang="en-US" sz="23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:</a:t>
            </a:r>
            <a:r>
              <a:rPr lang="en-US" sz="2300" spc="105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صدور</a:t>
            </a:r>
            <a:r>
              <a:rPr lang="ar-SA" sz="2300" spc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مجوز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آموزشی</a:t>
            </a:r>
            <a:r>
              <a:rPr lang="ar-SA" sz="2300" spc="1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برای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برنامه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هایی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نظیر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همایش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،</a:t>
            </a:r>
            <a:r>
              <a:rPr lang="ar-SA" sz="2300" spc="1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سمینارها،</a:t>
            </a:r>
            <a:r>
              <a:rPr lang="ar-SA" sz="2300" spc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کنگره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ها،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نشست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ها،</a:t>
            </a:r>
            <a:r>
              <a:rPr lang="ar-SA" sz="2300" spc="1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سمپوزیوم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</a:t>
            </a:r>
            <a:r>
              <a:rPr lang="ar-SA" sz="2300" spc="1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lang="ar-SA" sz="2300" spc="9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گردهمایی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هایی</a:t>
            </a:r>
            <a:r>
              <a:rPr lang="ar-SA" sz="2300" spc="1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که</a:t>
            </a:r>
            <a:r>
              <a:rPr lang="ar-SA" sz="23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به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منظور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اشاعه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یافته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های</a:t>
            </a:r>
            <a:r>
              <a:rPr lang="ar-SA" sz="2300" spc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پژوهشی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یا</a:t>
            </a:r>
            <a:r>
              <a:rPr lang="ar-SA" sz="2300" spc="1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اشتراک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گذاری</a:t>
            </a:r>
            <a:r>
              <a:rPr lang="ar-SA" sz="2300" spc="1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تجربیات</a:t>
            </a:r>
            <a:r>
              <a:rPr lang="ar-SA" sz="2300" spc="1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در</a:t>
            </a:r>
            <a:r>
              <a:rPr lang="ar-SA" sz="2300" spc="1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زمینه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های</a:t>
            </a:r>
            <a:r>
              <a:rPr lang="ar-SA" sz="2300" spc="1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خاص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است</a:t>
            </a:r>
            <a:r>
              <a:rPr lang="ar-SA" sz="2300" spc="1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lang="ar-SA" sz="2300" spc="1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نسبت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آن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با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اهداف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نظام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آموزش کارکنان دولت ق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ابل</a:t>
            </a:r>
            <a:r>
              <a:rPr lang="fa-IR" sz="23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ا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رزیابی دقیق نیست،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ممنوع بوده و به</a:t>
            </a:r>
            <a:r>
              <a:rPr lang="fa-IR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عنوان دوره آموزشی قابل احتساب نیست</a:t>
            </a:r>
            <a:r>
              <a:rPr lang="en-US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.</a:t>
            </a:r>
            <a:endParaRPr lang="fa-IR" sz="2300" b="1" dirty="0">
              <a:solidFill>
                <a:schemeClr val="accent2">
                  <a:lumMod val="75000"/>
                </a:schemeClr>
              </a:solidFill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438785" marR="516255" indent="-269240" algn="just" rtl="1">
              <a:lnSpc>
                <a:spcPct val="141000"/>
              </a:lnSpc>
              <a:spcBef>
                <a:spcPts val="5"/>
              </a:spcBef>
              <a:spcAft>
                <a:spcPts val="0"/>
              </a:spcAft>
            </a:pPr>
            <a:endParaRPr lang="fa-IR" sz="2300" b="1" dirty="0">
              <a:solidFill>
                <a:schemeClr val="accent2">
                  <a:lumMod val="7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438785" marR="516255" indent="-269240" algn="just" rtl="1">
              <a:lnSpc>
                <a:spcPct val="14100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300" b="1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این بند شامل دوره</a:t>
            </a:r>
            <a:r>
              <a:rPr lang="fa-IR" sz="2300" b="1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های آموزش مداوم جامعه پزشکی نیز میشود</a:t>
            </a:r>
            <a:r>
              <a:rPr lang="en-US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503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BE4F21C-2C23-4BA6-8A22-4CAC08E0E412}"/>
              </a:ext>
            </a:extLst>
          </p:cNvPr>
          <p:cNvSpPr txBox="1"/>
          <p:nvPr/>
        </p:nvSpPr>
        <p:spPr>
          <a:xfrm>
            <a:off x="637309" y="1813150"/>
            <a:ext cx="8629073" cy="3393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8150" marR="516255" lvl="0" indent="-268605" algn="just" defTabSz="457200" rtl="1" eaLnBrk="1" fontAlgn="auto" latinLnBrk="0" hangingPunct="1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- 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گزارش</a:t>
            </a:r>
            <a:r>
              <a:rPr kumimoji="0" lang="ar-SA" sz="23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عملکرد آموزشی فراگیران</a:t>
            </a:r>
            <a:r>
              <a:rPr kumimoji="0" lang="ar-SA" sz="2300" b="0" i="0" u="none" strike="noStrike" kern="1200" cap="none" spc="6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 مدرسان در</a:t>
            </a:r>
            <a:r>
              <a:rPr kumimoji="0" lang="ar-SA" sz="23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سامانه آموزش و توانمندسازی</a:t>
            </a:r>
            <a:r>
              <a:rPr kumimoji="0" lang="ar-SA" sz="2300" b="0" i="0" u="none" strike="noStrike" kern="1200" cap="none" spc="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ثبت</a:t>
            </a:r>
            <a:r>
              <a:rPr kumimoji="0" lang="ar-SA" sz="23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می</a:t>
            </a: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گردد</a:t>
            </a:r>
            <a:r>
              <a:rPr kumimoji="0" lang="ar-SA" sz="23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kumimoji="0" lang="ar-SA" sz="23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در بخش</a:t>
            </a:r>
            <a:r>
              <a:rPr kumimoji="0" lang="ar-SA" sz="23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خدمات آموزشی</a:t>
            </a:r>
            <a:r>
              <a:rPr kumimoji="0" lang="ar-SA" sz="23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-</a:t>
            </a:r>
            <a:r>
              <a:rPr kumimoji="0" lang="en-US" sz="2300" b="0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کارنامه</a:t>
            </a:r>
            <a:r>
              <a:rPr kumimoji="0" lang="ar-SA" sz="2300" b="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آموزشی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/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گواهی</a:t>
            </a:r>
            <a:r>
              <a:rPr kumimoji="0" lang="ar-SA" sz="2300" b="0" i="0" u="none" strike="noStrike" kern="120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تدریس</a:t>
            </a:r>
            <a:r>
              <a:rPr kumimoji="0" lang="ar-SA" sz="2300" b="0" i="0" u="none" strike="noStrike" kern="120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در</a:t>
            </a:r>
            <a:r>
              <a:rPr kumimoji="0" lang="ar-SA" sz="2300" b="0" i="0" u="none" strike="noStrike" kern="1200" cap="none" spc="10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دسترس</a:t>
            </a:r>
            <a:r>
              <a:rPr kumimoji="0" lang="ar-SA" sz="2300" b="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اس</a:t>
            </a: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ت.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نتایج</a:t>
            </a:r>
            <a:r>
              <a:rPr kumimoji="0" lang="ar-SA" sz="2300" b="1" i="0" u="none" strike="noStrike" kern="1200" cap="none" spc="95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عملکرد فراگیران</a:t>
            </a:r>
            <a:r>
              <a:rPr kumimoji="0" lang="ar-SA" sz="2300" b="1" i="0" u="none" strike="noStrike" kern="1200" cap="none" spc="13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شاغل</a:t>
            </a:r>
            <a:r>
              <a:rPr kumimoji="0" lang="ar-SA" sz="2300" b="1" i="0" u="none" strike="noStrike" kern="1200" cap="none" spc="105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در</a:t>
            </a:r>
            <a:r>
              <a:rPr kumimoji="0" lang="ar-SA" sz="2300" b="1" i="0" u="none" strike="noStrike" kern="1200" cap="none" spc="105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دانشگاه پس</a:t>
            </a:r>
            <a:r>
              <a:rPr kumimoji="0" lang="ar-SA" sz="2300" b="1" i="0" u="none" strike="noStrike" kern="1200" cap="none" spc="95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از</a:t>
            </a:r>
            <a:r>
              <a:rPr kumimoji="0" lang="ar-SA" sz="2300" b="1" i="0" u="none" strike="noStrike" kern="1200" cap="none" spc="95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بررسی</a:t>
            </a:r>
            <a:r>
              <a:rPr kumimoji="0" lang="ar-SA" sz="2300" b="1" i="0" u="none" strike="noStrike" kern="1200" cap="none" spc="115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kumimoji="0" lang="ar-SA" sz="2300" b="1" i="0" u="none" strike="noStrike" kern="1200" cap="none" spc="95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تأیید</a:t>
            </a:r>
            <a:r>
              <a:rPr kumimoji="0" lang="ar-SA" sz="2300" b="1" i="0" u="none" strike="noStrike" kern="1200" cap="none" spc="95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مسئول آموزش در شناسنامه آموزشی ایشان ثبت میگردد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.</a:t>
            </a:r>
            <a:endParaRPr kumimoji="0" lang="fa-IR" sz="23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438150" marR="516255" lvl="0" indent="-268605" algn="just" defTabSz="457200" rtl="1" eaLnBrk="1" fontAlgn="auto" latinLnBrk="0" hangingPunct="1">
              <a:lnSpc>
                <a:spcPct val="14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169545" marR="0" lvl="0" indent="0" algn="just" defTabSz="457200" rtl="1" eaLnBrk="1" fontAlgn="auto" latinLnBrk="0" hangingPunct="1">
              <a:lnSpc>
                <a:spcPct val="100000"/>
              </a:lnSpc>
              <a:spcBef>
                <a:spcPts val="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تبصره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: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در</a:t>
            </a:r>
            <a:r>
              <a:rPr kumimoji="0" lang="ar-SA" sz="23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دوره</a:t>
            </a:r>
            <a:r>
              <a:rPr kumimoji="0" lang="fa-IR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های دارای</a:t>
            </a:r>
            <a:r>
              <a:rPr kumimoji="0" lang="ar-SA" sz="23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هزینه،</a:t>
            </a:r>
            <a:r>
              <a:rPr kumimoji="0" lang="ar-SA" sz="23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ثبت</a:t>
            </a:r>
            <a:r>
              <a:rPr kumimoji="0" lang="fa-IR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نام</a:t>
            </a:r>
            <a:r>
              <a:rPr kumimoji="0" lang="ar-SA" sz="2300" b="1" i="0" u="none" strike="noStrike" kern="1200" cap="none" spc="1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کارمند</a:t>
            </a:r>
            <a:r>
              <a:rPr kumimoji="0" lang="ar-SA" sz="2300" b="1" i="0" u="none" strike="noStrike" kern="1200" cap="none" spc="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باید</a:t>
            </a:r>
            <a:r>
              <a:rPr kumimoji="0" lang="ar-SA" sz="2300" b="1" i="0" u="none" strike="noStrike" kern="1200" cap="none" spc="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بااطلاع</a:t>
            </a:r>
            <a:r>
              <a:rPr kumimoji="0" lang="ar-SA" sz="2300" b="1" i="0" u="none" strike="noStrike" kern="1200" cap="none" spc="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گروه</a:t>
            </a:r>
            <a:r>
              <a:rPr kumimoji="0" lang="ar-SA" sz="2300" b="1" i="0" u="none" strike="noStrike" kern="1200" cap="none" spc="1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آموزش</a:t>
            </a:r>
            <a:r>
              <a:rPr kumimoji="0" lang="ar-SA" sz="2300" b="1" i="0" u="none" strike="noStrike" kern="1200" cap="none" spc="1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kumimoji="0" lang="ar-SA" sz="2300" b="1" i="0" u="none" strike="noStrike" kern="1200" cap="none" spc="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توانمندسازی</a:t>
            </a:r>
            <a:r>
              <a:rPr kumimoji="0" lang="ar-SA" sz="2300" b="1" i="0" u="none" strike="noStrike" kern="1200" cap="none" spc="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دانشگاه</a:t>
            </a:r>
            <a:r>
              <a:rPr kumimoji="0" lang="ar-SA" sz="2300" b="1" i="0" u="none" strike="noStrike" kern="1200" cap="none" spc="1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باشد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4510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B2AB091-F9F2-4586-BA72-27845AD9667B}"/>
              </a:ext>
            </a:extLst>
          </p:cNvPr>
          <p:cNvSpPr txBox="1"/>
          <p:nvPr/>
        </p:nvSpPr>
        <p:spPr>
          <a:xfrm>
            <a:off x="-138545" y="1782618"/>
            <a:ext cx="10031564" cy="40200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0180" marR="0" algn="r" rtl="1">
              <a:spcBef>
                <a:spcPts val="5"/>
              </a:spcBef>
              <a:spcAft>
                <a:spcPts val="0"/>
              </a:spcAft>
            </a:pP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سقف</a:t>
            </a:r>
            <a:r>
              <a:rPr lang="ar-SA" sz="2300" b="1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ساعات</a:t>
            </a:r>
            <a:r>
              <a:rPr lang="ar-SA" sz="2300" b="1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آموزشی</a:t>
            </a:r>
            <a:r>
              <a:rPr lang="ar-SA" sz="2300" b="1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سالانه</a:t>
            </a:r>
            <a:r>
              <a:rPr lang="ar-SA" sz="2300" b="1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بر</a:t>
            </a:r>
            <a:r>
              <a:rPr lang="ar-SA" sz="2300" b="1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اساس</a:t>
            </a:r>
            <a:r>
              <a:rPr lang="ar-SA" sz="2300" b="1" spc="-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مدرک</a:t>
            </a:r>
            <a:r>
              <a:rPr lang="ar-SA" sz="2300" b="1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تحصیلی</a:t>
            </a:r>
            <a:r>
              <a:rPr lang="ar-SA" sz="2300" b="1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به</a:t>
            </a:r>
            <a:r>
              <a:rPr lang="ar-SA" sz="2300" b="1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شرح</a:t>
            </a:r>
            <a:r>
              <a:rPr lang="ar-SA" sz="2300" b="1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زیر</a:t>
            </a:r>
            <a:r>
              <a:rPr lang="ar-SA" sz="2300" b="1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است</a:t>
            </a:r>
            <a:r>
              <a:rPr lang="en-US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:</a:t>
            </a:r>
            <a:endParaRPr lang="fa-IR" sz="2300" b="1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170180" marR="0" algn="r" rtl="1">
              <a:spcBef>
                <a:spcPts val="5"/>
              </a:spcBef>
              <a:spcAft>
                <a:spcPts val="0"/>
              </a:spcAft>
            </a:pPr>
            <a:endParaRPr lang="en-US" sz="2300" b="1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619125" marR="0" algn="r" rtl="1">
              <a:spcBef>
                <a:spcPts val="540"/>
              </a:spcBef>
              <a:spcAft>
                <a:spcPts val="0"/>
              </a:spcAft>
            </a:pPr>
            <a:r>
              <a:rPr lang="en-US" sz="2300" dirty="0">
                <a:effectLst/>
                <a:latin typeface="Symbol" panose="05050102010706020507" pitchFamily="18" charset="2"/>
                <a:ea typeface="Microsoft Sans Serif" panose="020B0604020202020204" pitchFamily="34" charset="0"/>
                <a:cs typeface="B Nazanin" panose="00000400000000000000" pitchFamily="2" charset="-78"/>
              </a:rPr>
              <a:t>·</a:t>
            </a:r>
            <a:r>
              <a:rPr lang="en-US" sz="2300" spc="25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دیپلم</a:t>
            </a:r>
            <a:r>
              <a:rPr lang="ar-SA" sz="2300" spc="-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lang="ar-SA" sz="2300" spc="-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فو ق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دیپلم</a:t>
            </a:r>
            <a:r>
              <a:rPr lang="fa-IR" sz="23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:      </a:t>
            </a:r>
            <a:r>
              <a:rPr lang="fa-IR" sz="2300" b="1" dirty="0">
                <a:solidFill>
                  <a:schemeClr val="accent2">
                    <a:lumMod val="7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150</a:t>
            </a:r>
            <a:r>
              <a:rPr lang="fa-IR" sz="2300" b="1" spc="-45" dirty="0">
                <a:solidFill>
                  <a:schemeClr val="accent2">
                    <a:lumMod val="75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ساعت</a:t>
            </a:r>
            <a:endParaRPr lang="en-US" sz="2300" b="1" dirty="0">
              <a:solidFill>
                <a:schemeClr val="accent2">
                  <a:lumMod val="75000"/>
                </a:schemeClr>
              </a:solidFill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619125" marR="0" algn="r" rtl="1">
              <a:spcBef>
                <a:spcPts val="390"/>
              </a:spcBef>
              <a:spcAft>
                <a:spcPts val="0"/>
              </a:spcAft>
            </a:pPr>
            <a:r>
              <a:rPr lang="en-US" sz="2300" dirty="0">
                <a:effectLst/>
                <a:latin typeface="Symbol" panose="05050102010706020507" pitchFamily="18" charset="2"/>
                <a:ea typeface="Microsoft Sans Serif" panose="020B0604020202020204" pitchFamily="34" charset="0"/>
                <a:cs typeface="B Nazanin" panose="00000400000000000000" pitchFamily="2" charset="-78"/>
              </a:rPr>
              <a:t>·</a:t>
            </a:r>
            <a:r>
              <a:rPr lang="en-US" sz="2300" spc="39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لیسان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س:                   </a:t>
            </a:r>
            <a:r>
              <a:rPr lang="fa-IR" sz="2300" b="1" dirty="0">
                <a:solidFill>
                  <a:schemeClr val="accent2">
                    <a:lumMod val="7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130 ساعت</a:t>
            </a:r>
            <a:endParaRPr lang="en-US" sz="2300" b="1" dirty="0">
              <a:solidFill>
                <a:schemeClr val="accent2">
                  <a:lumMod val="75000"/>
                </a:schemeClr>
              </a:solidFill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904875" marR="0" indent="-285750" algn="r" rtl="1">
              <a:spcBef>
                <a:spcPts val="375"/>
              </a:spcBef>
              <a:spcAft>
                <a:spcPts val="0"/>
              </a:spcAft>
              <a:buFont typeface="Symbol" panose="05050102010706020507" pitchFamily="18" charset="2"/>
              <a:buChar char="·"/>
            </a:pP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فوق لیسانس</a:t>
            </a:r>
            <a:r>
              <a:rPr lang="ar-SA" sz="2300" spc="-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lang="ar-SA" sz="23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دکتری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:</a:t>
            </a:r>
            <a:r>
              <a:rPr lang="en-US" sz="2300" spc="-5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fa-IR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120</a:t>
            </a:r>
            <a:r>
              <a:rPr lang="en-US" sz="2300" spc="-50" dirty="0">
                <a:solidFill>
                  <a:schemeClr val="accent2">
                    <a:lumMod val="75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ساعت</a:t>
            </a:r>
            <a:endParaRPr lang="fa-IR" sz="2300" b="1" dirty="0">
              <a:solidFill>
                <a:schemeClr val="accent2">
                  <a:lumMod val="75000"/>
                </a:schemeClr>
              </a:solidFill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904875" marR="0" indent="-285750" algn="r" rtl="1">
              <a:spcBef>
                <a:spcPts val="375"/>
              </a:spcBef>
              <a:spcAft>
                <a:spcPts val="0"/>
              </a:spcAft>
              <a:buFont typeface="Symbol" panose="05050102010706020507" pitchFamily="18" charset="2"/>
              <a:buChar char="·"/>
            </a:pPr>
            <a:endParaRPr lang="en-US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170180" marR="537845" indent="453390" algn="r" rtl="1">
              <a:lnSpc>
                <a:spcPct val="130000"/>
              </a:lnSpc>
              <a:spcBef>
                <a:spcPts val="435"/>
              </a:spcBef>
              <a:spcAft>
                <a:spcPts val="0"/>
              </a:spcAft>
            </a:pPr>
            <a:r>
              <a:rPr lang="ar-SA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این سقف شامل </a:t>
            </a:r>
            <a:r>
              <a:rPr lang="fa-IR" sz="23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تمامی</a:t>
            </a: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دوره</a:t>
            </a:r>
            <a:r>
              <a:rPr lang="fa-IR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های آموزشی فرد ازجمله </a:t>
            </a:r>
            <a:r>
              <a:rPr lang="ar-SA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دوره</a:t>
            </a:r>
            <a:r>
              <a:rPr lang="fa-IR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های آموزشی ثبت</a:t>
            </a:r>
            <a:r>
              <a:rPr lang="fa-IR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نام</a:t>
            </a:r>
            <a:r>
              <a:rPr lang="fa-IR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شده، گذرانده شده، مردودی و غیبت </a:t>
            </a: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است</a:t>
            </a:r>
            <a:r>
              <a:rPr lang="fa-IR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.</a:t>
            </a:r>
            <a:r>
              <a:rPr lang="ar-SA" sz="2300" b="1" spc="400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endParaRPr lang="fa-IR" sz="2300" b="1" spc="400" dirty="0">
              <a:solidFill>
                <a:srgbClr val="FF0000"/>
              </a:solidFill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170180" marR="516255" indent="-635" algn="r" rtl="1">
              <a:lnSpc>
                <a:spcPct val="141000"/>
              </a:lnSpc>
              <a:spcBef>
                <a:spcPts val="895"/>
              </a:spcBef>
              <a:spcAft>
                <a:spcPts val="0"/>
              </a:spcAft>
            </a:pPr>
            <a:endParaRPr lang="en-US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3867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10022198" cy="3880773"/>
          </a:xfrm>
        </p:spPr>
        <p:txBody>
          <a:bodyPr/>
          <a:lstStyle/>
          <a:p>
            <a:pPr algn="l"/>
            <a:r>
              <a:rPr lang="fa-IR" dirty="0"/>
              <a:t>50=1/3*150                                              دیپلم</a:t>
            </a:r>
          </a:p>
          <a:p>
            <a:pPr algn="l"/>
            <a:r>
              <a:rPr lang="fa-IR" dirty="0"/>
              <a:t>37.5=1/4*150                                           کاردانی</a:t>
            </a:r>
          </a:p>
          <a:p>
            <a:pPr algn="r"/>
            <a:r>
              <a:rPr lang="fa-IR" dirty="0"/>
              <a:t>                                                            32.5=1/4*130                                     کارشناسی</a:t>
            </a:r>
          </a:p>
          <a:p>
            <a:r>
              <a:rPr lang="fa-IR" dirty="0"/>
              <a:t>30=1/4*120                    کارشناسی ارشد و بالاتر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3862552" y="2258034"/>
            <a:ext cx="457200" cy="2567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3862552" y="2629196"/>
            <a:ext cx="457200" cy="2567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3862552" y="3041871"/>
            <a:ext cx="457200" cy="2567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862552" y="3454546"/>
            <a:ext cx="457200" cy="2567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6805448" y="2220720"/>
            <a:ext cx="919655" cy="2567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schemeClr val="tx1"/>
                </a:solidFill>
              </a:rPr>
              <a:t>100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805448" y="2629196"/>
            <a:ext cx="919655" cy="2567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schemeClr val="tx1"/>
                </a:solidFill>
              </a:rPr>
              <a:t>112.5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822383" y="3041871"/>
            <a:ext cx="902720" cy="2567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schemeClr val="tx1"/>
                </a:solidFill>
              </a:rPr>
              <a:t>97.5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822383" y="3454546"/>
            <a:ext cx="902720" cy="256790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solidFill>
                  <a:schemeClr val="tx1"/>
                </a:solidFill>
              </a:rPr>
              <a:t>90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687613" y="1592029"/>
            <a:ext cx="3132084" cy="444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a-IR" b="1" dirty="0">
                <a:solidFill>
                  <a:srgbClr val="00B0F0"/>
                </a:solidFill>
              </a:rPr>
              <a:t>شغلی                عمومی    </a:t>
            </a:r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070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2A6C01-C32A-434F-A101-8C753804EFC1}"/>
              </a:ext>
            </a:extLst>
          </p:cNvPr>
          <p:cNvSpPr txBox="1"/>
          <p:nvPr/>
        </p:nvSpPr>
        <p:spPr>
          <a:xfrm>
            <a:off x="618836" y="1986309"/>
            <a:ext cx="8827654" cy="3045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0180" marR="537845" lvl="0" indent="453390" algn="r" defTabSz="457200" rtl="1" eaLnBrk="1" fontAlgn="auto" latinLnBrk="0" hangingPunct="1">
              <a:lnSpc>
                <a:spcPct val="130000"/>
              </a:lnSpc>
              <a:spcBef>
                <a:spcPts val="4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300" b="0" i="0" u="none" strike="noStrike" kern="1200" cap="none" spc="4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ملاک موفقیت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 دوره</a:t>
            </a: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 آموزشی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کسب حداقل </a:t>
            </a:r>
            <a:r>
              <a:rPr kumimoji="0" lang="fa-IR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60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درصد نمره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در آزمون</a:t>
            </a: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های دوره آموزشی است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</a:p>
          <a:p>
            <a:pPr marL="439420" marR="516255" lvl="0" indent="-269875" algn="r" defTabSz="457200" rtl="1" eaLnBrk="1" fontAlgn="auto" latinLnBrk="0" hangingPunct="1">
              <a:lnSpc>
                <a:spcPct val="140000"/>
              </a:lnSpc>
              <a:spcBef>
                <a:spcPts val="1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2300" b="0" i="0" u="none" strike="noStrike" kern="1200" cap="none" spc="375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439420" marR="516255" lvl="0" indent="-269875" algn="r" defTabSz="457200" rtl="1" eaLnBrk="1" fontAlgn="auto" latinLnBrk="0" hangingPunct="1">
              <a:lnSpc>
                <a:spcPct val="140000"/>
              </a:lnSpc>
              <a:spcBef>
                <a:spcPts val="1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300" b="0" i="0" u="none" strike="noStrike" kern="1200" cap="none" spc="3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باتوجه</a:t>
            </a: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به اینکه فرایند نیازسنجی، تأیید،</a:t>
            </a:r>
            <a:r>
              <a:rPr kumimoji="0" lang="ar-SA" sz="23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ضبط، تدوین و بارگذاری بسیاری از دوره</a:t>
            </a: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</a:t>
            </a:r>
            <a:r>
              <a:rPr kumimoji="0" lang="ar-SA" sz="23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آموزشی در طول سال</a:t>
            </a:r>
            <a:r>
              <a:rPr kumimoji="0" lang="ar-SA" sz="23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تحقق</a:t>
            </a:r>
            <a:r>
              <a:rPr kumimoji="0" lang="ar-SA" sz="2300" b="0" i="0" u="none" strike="noStrike" kern="1200" cap="none" spc="3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می</a:t>
            </a: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یابد</a:t>
            </a:r>
            <a:r>
              <a:rPr kumimoji="0" lang="ar-SA" sz="2300" b="0" i="0" u="none" strike="noStrike" kern="1200" cap="none" spc="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kumimoji="0" lang="ar-SA" sz="2300" b="0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بخشی از دوره</a:t>
            </a: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 آموزشی در نیمه </a:t>
            </a: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اول و بخشی در نیمه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دوم سال ارائه می</a:t>
            </a: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شود</a:t>
            </a:r>
            <a:r>
              <a:rPr kumimoji="0" lang="fa-IR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2470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40F2337-D163-48BE-B9C2-93BB2820E04A}"/>
              </a:ext>
            </a:extLst>
          </p:cNvPr>
          <p:cNvSpPr txBox="1"/>
          <p:nvPr/>
        </p:nvSpPr>
        <p:spPr>
          <a:xfrm>
            <a:off x="277090" y="1059108"/>
            <a:ext cx="9365674" cy="5345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8275" marR="516255" indent="-1905" algn="just" rtl="1">
              <a:lnSpc>
                <a:spcPct val="142000"/>
              </a:lnSpc>
              <a:spcBef>
                <a:spcPts val="475"/>
              </a:spcBef>
              <a:spcAft>
                <a:spcPts val="0"/>
              </a:spcAft>
            </a:pPr>
            <a:r>
              <a:rPr lang="ar-SA" sz="23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تبصره</a:t>
            </a:r>
            <a:r>
              <a:rPr lang="en-US" sz="23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:</a:t>
            </a:r>
            <a:r>
              <a:rPr lang="en-US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endParaRPr lang="fa-IR" sz="2300" dirty="0">
              <a:effectLst/>
              <a:latin typeface="B Zar" panose="00000400000000000000" pitchFamily="2" charset="-78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168275" marR="516255" indent="-1905" algn="just" rtl="1">
              <a:lnSpc>
                <a:spcPct val="142000"/>
              </a:lnSpc>
              <a:spcBef>
                <a:spcPts val="475"/>
              </a:spcBef>
              <a:spcAft>
                <a:spcPts val="0"/>
              </a:spcAft>
            </a:pPr>
            <a:r>
              <a:rPr lang="ar-SA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درصورتیکه کارمندی موفق به استفاده کامل از سقف 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60</a:t>
            </a:r>
            <a:r>
              <a:rPr lang="en-US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ساعت آموزشی خود در نیمه اول سال نشود، میتواند در نیمه</a:t>
            </a:r>
            <a:r>
              <a:rPr lang="ar-SA" sz="23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دوم سال تا کل سقف ساعات آموزشی خود را تکمیل نماید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  <a:endParaRPr lang="fa-IR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438785" marR="516255" indent="-269240" algn="just" rtl="1">
              <a:lnSpc>
                <a:spcPct val="140000"/>
              </a:lnSpc>
              <a:spcBef>
                <a:spcPts val="775"/>
              </a:spcBef>
              <a:spcAft>
                <a:spcPts val="0"/>
              </a:spcAft>
            </a:pPr>
            <a:r>
              <a:rPr lang="fa-IR" sz="23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           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دوره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 آموزشی دارای</a:t>
            </a:r>
            <a:r>
              <a:rPr lang="ar-SA" sz="2300" spc="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مجوز دفاتر آموزش مداوم جامعه پزشکی صرفاً برای مشمولین مربوطه و حداکثر به میزان سالانه</a:t>
            </a:r>
            <a:r>
              <a:rPr lang="ar-SA" sz="2300" spc="-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fa-IR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30</a:t>
            </a:r>
            <a:r>
              <a:rPr lang="fa-IR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ساعت</a:t>
            </a:r>
            <a:r>
              <a:rPr lang="ar-SA" sz="2300" b="1" spc="110" dirty="0">
                <a:solidFill>
                  <a:schemeClr val="accent2">
                    <a:lumMod val="75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برای</a:t>
            </a:r>
            <a:r>
              <a:rPr lang="ar-SA" sz="2300" b="1" spc="115" dirty="0">
                <a:solidFill>
                  <a:schemeClr val="accent2">
                    <a:lumMod val="75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پیراپزشکان</a:t>
            </a:r>
            <a:r>
              <a:rPr lang="ar-SA" sz="2300" b="1" spc="110" dirty="0">
                <a:solidFill>
                  <a:schemeClr val="accent2">
                    <a:lumMod val="75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lang="ar-SA" sz="2300" b="1" spc="110" dirty="0">
                <a:solidFill>
                  <a:schemeClr val="accent2">
                    <a:lumMod val="75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fa-IR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50</a:t>
            </a:r>
            <a:r>
              <a:rPr lang="en-US" sz="2300" b="1" spc="120" dirty="0">
                <a:solidFill>
                  <a:schemeClr val="accent2">
                    <a:lumMod val="75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ساعت</a:t>
            </a:r>
            <a:r>
              <a:rPr lang="ar-SA" sz="2300" b="1" spc="11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برای</a:t>
            </a:r>
            <a:r>
              <a:rPr lang="ar-SA" sz="2300" b="1" spc="12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پزشکان</a:t>
            </a:r>
            <a:r>
              <a:rPr lang="ar-SA" sz="2300" b="1" spc="11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موردتأیید</a:t>
            </a:r>
            <a:r>
              <a:rPr lang="ar-SA" sz="2300" spc="1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است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دوره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</a:t>
            </a:r>
            <a:r>
              <a:rPr lang="ar-SA" sz="2300" spc="1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آموزش</a:t>
            </a:r>
            <a:r>
              <a:rPr lang="ar-SA" sz="2300" spc="1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مداوم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جامعه</a:t>
            </a:r>
            <a:r>
              <a:rPr lang="ar-SA" sz="2300" spc="1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پزشکی</a:t>
            </a:r>
            <a:r>
              <a:rPr lang="ar-SA" sz="2300" spc="1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تخصصی</a:t>
            </a:r>
            <a:r>
              <a:rPr lang="ar-SA" sz="2300" spc="1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برای مشمولین مربوطه و</a:t>
            </a:r>
            <a:r>
              <a:rPr lang="ar-SA" sz="2300" spc="-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lang="ar-SA" sz="2300" spc="-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صورت معرفی</a:t>
            </a:r>
            <a:r>
              <a:rPr lang="ar-SA" sz="23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یا</a:t>
            </a:r>
            <a:r>
              <a:rPr lang="ar-SA" sz="23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تأیید</a:t>
            </a:r>
            <a:r>
              <a:rPr lang="ar-SA" sz="2300" b="1" spc="-5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fa-IR" sz="23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مسوول</a:t>
            </a:r>
            <a:r>
              <a:rPr lang="ar-SA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آموزش و توانمندسازی</a:t>
            </a:r>
            <a:r>
              <a:rPr lang="fa-IR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کارکنان</a:t>
            </a:r>
            <a:r>
              <a:rPr lang="ar-SA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قابل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پذیرش است</a:t>
            </a:r>
            <a:r>
              <a:rPr lang="fa-IR" sz="23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 </a:t>
            </a:r>
          </a:p>
          <a:p>
            <a:pPr marL="438785" marR="516255" indent="-269240" algn="just" rtl="1">
              <a:lnSpc>
                <a:spcPct val="140000"/>
              </a:lnSpc>
              <a:spcBef>
                <a:spcPts val="775"/>
              </a:spcBef>
              <a:spcAft>
                <a:spcPts val="0"/>
              </a:spcAft>
            </a:pPr>
            <a:r>
              <a:rPr lang="fa-IR" sz="23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endParaRPr lang="fa-IR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4605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707A305-7504-4016-8B92-FBF606E65D4E}"/>
              </a:ext>
            </a:extLst>
          </p:cNvPr>
          <p:cNvSpPr txBox="1"/>
          <p:nvPr/>
        </p:nvSpPr>
        <p:spPr>
          <a:xfrm>
            <a:off x="138546" y="1150276"/>
            <a:ext cx="9520462" cy="5740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9545" marR="516255" algn="just" rtl="1">
              <a:lnSpc>
                <a:spcPct val="141000"/>
              </a:lnSpc>
              <a:spcBef>
                <a:spcPts val="895"/>
              </a:spcBef>
              <a:spcAft>
                <a:spcPts val="0"/>
              </a:spcAft>
            </a:pP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-  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دوره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 آموزشی که کارمند به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عنوان </a:t>
            </a:r>
            <a:r>
              <a:rPr lang="ar-SA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مدرس</a:t>
            </a:r>
            <a:r>
              <a:rPr lang="ar-SA" sz="2300" b="1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 آن نقش دارد، برای ایشان به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عنوان دوره آموزشی </a:t>
            </a:r>
            <a:r>
              <a:rPr lang="ar-SA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تلقی نمی</a:t>
            </a:r>
            <a:r>
              <a:rPr lang="fa-IR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گردد</a:t>
            </a:r>
            <a:r>
              <a:rPr lang="en-US" sz="2300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  <a:endParaRPr lang="fa-IR" sz="2300" spc="325" dirty="0">
              <a:solidFill>
                <a:srgbClr val="FF0000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512445" marR="516255" indent="-342900" algn="just" rtl="1">
              <a:lnSpc>
                <a:spcPct val="141000"/>
              </a:lnSpc>
              <a:spcBef>
                <a:spcPts val="895"/>
              </a:spcBef>
              <a:spcAft>
                <a:spcPts val="0"/>
              </a:spcAft>
              <a:buFontTx/>
              <a:buChar char="-"/>
            </a:pP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هر</a:t>
            </a:r>
            <a:r>
              <a:rPr lang="ar-SA" sz="2300" spc="6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عنوان</a:t>
            </a:r>
            <a:r>
              <a:rPr lang="ar-SA" sz="2300" spc="5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دوره</a:t>
            </a:r>
            <a:r>
              <a:rPr lang="ar-SA" sz="2300" spc="6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آموزشی</a:t>
            </a:r>
            <a:r>
              <a:rPr lang="ar-SA" sz="2300" spc="6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تنها</a:t>
            </a:r>
            <a:r>
              <a:rPr lang="ar-SA" sz="2300" b="1" spc="70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یک</a:t>
            </a:r>
            <a:r>
              <a:rPr lang="fa-IR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بار</a:t>
            </a:r>
            <a:r>
              <a:rPr lang="ar-SA" sz="2300" b="1" spc="60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lang="ar-SA" sz="2300" spc="60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شناسنامه</a:t>
            </a:r>
            <a:r>
              <a:rPr lang="ar-SA" sz="2300" b="1" spc="55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آموزشی</a:t>
            </a:r>
            <a:r>
              <a:rPr lang="ar-SA" sz="2300" b="1" spc="60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فرد</a:t>
            </a:r>
            <a:r>
              <a:rPr lang="ar-SA" sz="2300" spc="6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درج</a:t>
            </a:r>
            <a:r>
              <a:rPr lang="ar-SA" sz="2300" spc="7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می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گردد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  <a:r>
              <a:rPr lang="ar-SA" sz="2300" spc="8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lang="ar-SA" sz="2300" spc="6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lang="ar-SA" sz="2300" spc="7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صورت</a:t>
            </a:r>
            <a:r>
              <a:rPr lang="ar-SA" sz="2300" spc="5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نیاز</a:t>
            </a:r>
            <a:r>
              <a:rPr lang="ar-SA" sz="2300" spc="7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به</a:t>
            </a:r>
            <a:r>
              <a:rPr lang="ar-SA" sz="2300" spc="5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بازآموزی</a:t>
            </a:r>
            <a:r>
              <a:rPr lang="ar-SA" sz="2300" spc="7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یا</a:t>
            </a:r>
            <a:r>
              <a:rPr lang="ar-SA" sz="2300" spc="6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ارائه</a:t>
            </a:r>
            <a:r>
              <a:rPr lang="ar-SA" sz="2300" spc="6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محتوای</a:t>
            </a:r>
            <a:r>
              <a:rPr lang="fa-IR" sz="23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تکمیلی</a:t>
            </a:r>
            <a:r>
              <a:rPr lang="ar-SA" sz="2300" spc="19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با</a:t>
            </a:r>
            <a:r>
              <a:rPr lang="ar-SA" sz="2300" spc="18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تأیید</a:t>
            </a:r>
            <a:r>
              <a:rPr lang="ar-SA" sz="2300" spc="19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کمیته</a:t>
            </a:r>
            <a:r>
              <a:rPr lang="ar-SA" sz="2300" spc="19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یا</a:t>
            </a:r>
            <a:r>
              <a:rPr lang="ar-SA" sz="2300" spc="2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کارگروه</a:t>
            </a:r>
            <a:r>
              <a:rPr lang="ar-SA" sz="2300" spc="18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آموزش</a:t>
            </a:r>
            <a:r>
              <a:rPr lang="ar-SA" sz="2300" spc="18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lang="ar-SA" sz="2300" spc="18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توانمندسازی،</a:t>
            </a:r>
            <a:r>
              <a:rPr lang="ar-SA" sz="2300" spc="19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برگزاری</a:t>
            </a:r>
            <a:r>
              <a:rPr lang="ar-SA" sz="2300" spc="18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دوره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</a:t>
            </a:r>
            <a:r>
              <a:rPr lang="ar-SA" sz="2300" spc="19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تخصصی</a:t>
            </a:r>
            <a:r>
              <a:rPr lang="ar-SA" sz="2300" spc="2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با</a:t>
            </a:r>
            <a:r>
              <a:rPr lang="ar-SA" sz="2300" spc="17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عنوان</a:t>
            </a:r>
            <a:r>
              <a:rPr lang="ar-SA" sz="2300" b="1" spc="185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lang="ar-SA" sz="2300" b="1" spc="18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محتوای</a:t>
            </a:r>
            <a:r>
              <a:rPr lang="ar-SA" sz="2300" b="1" spc="19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غیرتکراری</a:t>
            </a:r>
            <a:r>
              <a:rPr lang="fa-IR" sz="2300" b="1" dirty="0">
                <a:solidFill>
                  <a:schemeClr val="accent2">
                    <a:lumMod val="7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قابل</a:t>
            </a:r>
            <a:r>
              <a:rPr lang="fa-IR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پذیرش</a:t>
            </a:r>
            <a:r>
              <a:rPr lang="ar-SA" sz="2300" b="1" spc="16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است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  <a:endParaRPr lang="fa-IR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169545" marR="516255" algn="just" rtl="1">
              <a:lnSpc>
                <a:spcPct val="141000"/>
              </a:lnSpc>
              <a:spcBef>
                <a:spcPts val="895"/>
              </a:spcBef>
              <a:spcAft>
                <a:spcPts val="0"/>
              </a:spcAft>
            </a:pPr>
            <a:endParaRPr lang="en-US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455930" marR="0" indent="-285750" algn="just" rtl="1">
              <a:spcBef>
                <a:spcPts val="605"/>
              </a:spcBef>
              <a:spcAft>
                <a:spcPts val="0"/>
              </a:spcAft>
              <a:buFontTx/>
              <a:buChar char="-"/>
            </a:pP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درصورتی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که</a:t>
            </a:r>
            <a:r>
              <a:rPr lang="ar-SA" sz="2300" spc="-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کارمند</a:t>
            </a:r>
            <a:r>
              <a:rPr lang="ar-SA" sz="2300" spc="-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شاغل</a:t>
            </a:r>
            <a:r>
              <a:rPr lang="ar-SA" sz="2300" spc="-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lang="ar-SA" sz="23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دستگاه</a:t>
            </a:r>
            <a:r>
              <a:rPr lang="ar-SA" sz="2300" spc="-5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اجرایی</a:t>
            </a:r>
            <a:r>
              <a:rPr lang="ar-SA" sz="2300" spc="-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دولتی</a:t>
            </a:r>
            <a:r>
              <a:rPr lang="ar-SA" sz="2300" spc="-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کشور</a:t>
            </a:r>
            <a:r>
              <a:rPr lang="ar-SA" sz="2300" spc="-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به</a:t>
            </a:r>
            <a:r>
              <a:rPr lang="ar-SA" sz="2300" spc="-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هر</a:t>
            </a:r>
            <a:r>
              <a:rPr lang="ar-SA" sz="2300" spc="-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نحوی</a:t>
            </a:r>
            <a:r>
              <a:rPr lang="ar-SA" sz="2300" spc="-5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fa-IR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(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استعفا،</a:t>
            </a:r>
            <a:r>
              <a:rPr lang="ar-SA" sz="2300" b="1" spc="-6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اخراج</a:t>
            </a:r>
            <a:r>
              <a:rPr lang="ar-SA" sz="2300" b="1" spc="-55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lang="ar-SA" sz="2300" b="1" spc="-5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غیره</a:t>
            </a:r>
            <a:r>
              <a:rPr lang="fa-IR" sz="2300" b="1" dirty="0">
                <a:solidFill>
                  <a:schemeClr val="accent2">
                    <a:lumMod val="7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)</a:t>
            </a:r>
            <a:r>
              <a:rPr lang="en-US" sz="2300" b="1" spc="-45" dirty="0">
                <a:solidFill>
                  <a:schemeClr val="accent2">
                    <a:lumMod val="75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از</a:t>
            </a:r>
            <a:r>
              <a:rPr lang="ar-SA" sz="2300" spc="-6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آن</a:t>
            </a:r>
            <a:r>
              <a:rPr lang="ar-SA" sz="2300" spc="-6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دستگاه</a:t>
            </a:r>
            <a:r>
              <a:rPr lang="fa-IR" sz="23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منفک</a:t>
            </a:r>
            <a:r>
              <a:rPr lang="ar-SA" sz="2300" spc="-6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شده</a:t>
            </a:r>
            <a:r>
              <a:rPr lang="ar-SA" sz="2300" spc="-5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باشد،آموزش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</a:t>
            </a:r>
            <a:r>
              <a:rPr lang="ar-SA" sz="2300" spc="15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ضمن</a:t>
            </a:r>
            <a:r>
              <a:rPr lang="ar-SA" sz="2300" spc="1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خدمت</a:t>
            </a:r>
            <a:r>
              <a:rPr lang="ar-SA" sz="2300" spc="1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وی</a:t>
            </a:r>
            <a:r>
              <a:rPr lang="ar-SA" sz="2300" spc="2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lang="ar-SA" sz="2300" spc="1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دستگاه</a:t>
            </a:r>
            <a:r>
              <a:rPr lang="ar-SA" sz="2300" spc="1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مربوطه</a:t>
            </a:r>
            <a:r>
              <a:rPr lang="ar-SA" sz="2300" spc="1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پس</a:t>
            </a:r>
            <a:r>
              <a:rPr lang="ar-SA" sz="2300" spc="1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از</a:t>
            </a:r>
            <a:r>
              <a:rPr lang="ar-SA" sz="2300" spc="1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استخدام</a:t>
            </a:r>
            <a:r>
              <a:rPr lang="ar-SA" sz="2300" spc="1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lang="ar-SA" sz="2300" spc="1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مجموعه</a:t>
            </a:r>
            <a:r>
              <a:rPr lang="ar-SA" sz="2300" spc="14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وزارت</a:t>
            </a:r>
            <a:r>
              <a:rPr lang="ar-SA" sz="2300" spc="145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بهداشت،</a:t>
            </a:r>
            <a:r>
              <a:rPr lang="ar-SA" sz="2300" spc="145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درمان</a:t>
            </a:r>
            <a:r>
              <a:rPr lang="ar-SA" sz="2300" spc="155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lang="ar-SA" sz="2300" spc="145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آموزش</a:t>
            </a:r>
            <a:r>
              <a:rPr lang="ar-SA" sz="2300" spc="15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پزشکی قابل</a:t>
            </a:r>
            <a:r>
              <a:rPr lang="fa-IR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پذیرش نیست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  <a:endParaRPr lang="fa-IR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170180" marR="0" algn="just" rtl="1">
              <a:spcBef>
                <a:spcPts val="605"/>
              </a:spcBef>
              <a:spcAft>
                <a:spcPts val="0"/>
              </a:spcAft>
            </a:pPr>
            <a:endParaRPr lang="en-US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2 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44813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AF87515-A0FA-493B-BD55-A507364BD91E}"/>
              </a:ext>
            </a:extLst>
          </p:cNvPr>
          <p:cNvSpPr txBox="1"/>
          <p:nvPr/>
        </p:nvSpPr>
        <p:spPr>
          <a:xfrm>
            <a:off x="942428" y="1532030"/>
            <a:ext cx="8439727" cy="2931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7005" marR="0" lvl="0" indent="0" algn="just" defTabSz="457200" rtl="1" eaLnBrk="1" fontAlgn="auto" latinLnBrk="0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پذیرش</a:t>
            </a:r>
            <a:r>
              <a:rPr kumimoji="0" lang="ar-SA" sz="24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آموزش</a:t>
            </a: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های</a:t>
            </a:r>
            <a:r>
              <a:rPr kumimoji="0" lang="ar-SA" sz="24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ضمن</a:t>
            </a:r>
            <a:r>
              <a:rPr kumimoji="0" lang="ar-SA" sz="24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خدمت</a:t>
            </a:r>
            <a:r>
              <a:rPr kumimoji="0" lang="ar-SA" sz="2400" b="1" i="0" u="none" strike="noStrike" kern="1200" cap="none" spc="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کارمندان</a:t>
            </a:r>
            <a:r>
              <a:rPr kumimoji="0" lang="ar-SA" sz="2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انتقالی</a:t>
            </a:r>
            <a:r>
              <a:rPr kumimoji="0" lang="ar-SA" sz="24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پس</a:t>
            </a:r>
            <a:r>
              <a:rPr kumimoji="0" lang="ar-SA" sz="2400" b="1" i="0" u="none" strike="noStrike" kern="1200" cap="none" spc="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از</a:t>
            </a:r>
            <a:r>
              <a:rPr kumimoji="0" lang="ar-SA" sz="2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بررسی</a:t>
            </a:r>
            <a:r>
              <a:rPr kumimoji="0" lang="ar-SA" sz="2400" b="1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عملکرد</a:t>
            </a:r>
            <a:r>
              <a:rPr kumimoji="0" lang="ar-SA" sz="24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و</a:t>
            </a:r>
            <a:r>
              <a:rPr kumimoji="0" lang="ar-SA" sz="24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سوابق</a:t>
            </a:r>
            <a:r>
              <a:rPr kumimoji="0" lang="ar-SA" sz="24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ایشان</a:t>
            </a:r>
            <a:r>
              <a:rPr kumimoji="0" lang="ar-SA" sz="2400" b="1" i="0" u="none" strike="noStrike" kern="1200" cap="none" spc="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بلامانع</a:t>
            </a:r>
            <a:r>
              <a:rPr kumimoji="0" lang="ar-SA" sz="2400" b="1" i="0" u="none" strike="noStrike" kern="1200" cap="none" spc="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است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.</a:t>
            </a:r>
            <a:endParaRPr kumimoji="0" lang="fa-I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2  Badr" panose="00000400000000000000" pitchFamily="2" charset="-78"/>
            </a:endParaRPr>
          </a:p>
          <a:p>
            <a:pPr marL="167005" marR="0" lvl="0" indent="0" algn="just" defTabSz="457200" rtl="1" eaLnBrk="1" fontAlgn="auto" latinLnBrk="0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2  Badr" panose="00000400000000000000" pitchFamily="2" charset="-78"/>
            </a:endParaRPr>
          </a:p>
          <a:p>
            <a:pPr marL="439420" marR="516255" lvl="0" indent="-269875" algn="just" defTabSz="457200" rtl="1" eaLnBrk="1" fontAlgn="auto" latinLnBrk="0" hangingPunct="1">
              <a:lnSpc>
                <a:spcPct val="140000"/>
              </a:lnSpc>
              <a:spcBef>
                <a:spcPts val="13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-</a:t>
            </a:r>
            <a:r>
              <a:rPr kumimoji="0" lang="ar-SA" sz="2400" b="1" i="0" u="none" strike="noStrike" kern="1200" cap="none" spc="3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باتوجه</a:t>
            </a: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به اینکه آموزش و توانمندسازی جزو وظایف شغلی هر کارمند است، امکان شرکت در دوره</a:t>
            </a: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های آموزشی فرد در حین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مرخصی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)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بدون حقوق، زایمان، مأموریت آموزشی و سایر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(</a:t>
            </a: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2  Badr" panose="00000400000000000000" pitchFamily="2" charset="-78"/>
              </a:rPr>
              <a:t>مقدور نیست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2  Badr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5888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CE4BD77-5F7D-4D94-B62D-216E0E0B3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70774" y="135023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ADA182-8870-433D-B99E-9E7834107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787" y="1131377"/>
            <a:ext cx="8203318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a-IR" altLang="en-US" sz="2300" dirty="0"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a-IR" altLang="en-US" sz="23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450187-340D-43CE-9285-B221DD8A7384}"/>
              </a:ext>
            </a:extLst>
          </p:cNvPr>
          <p:cNvSpPr txBox="1"/>
          <p:nvPr/>
        </p:nvSpPr>
        <p:spPr>
          <a:xfrm>
            <a:off x="1170701" y="2177817"/>
            <a:ext cx="7795490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دوره آموزشی توجیهی بدو خدمت </a:t>
            </a: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a-IR" alt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سیاست آموزشی </a:t>
            </a:r>
            <a:r>
              <a:rPr kumimoji="0" lang="ar-SA" altLang="en-US" sz="23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دوره توجیهی بدو خدمت و مهارت</a:t>
            </a:r>
            <a:r>
              <a:rPr kumimoji="0" lang="fa-IR" altLang="en-US" sz="23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altLang="en-US" sz="23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 حرفه</a:t>
            </a:r>
            <a:r>
              <a:rPr kumimoji="0" lang="fa-IR" altLang="en-US" sz="23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altLang="en-US" sz="23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ای کار با رایانه </a:t>
            </a:r>
            <a:r>
              <a:rPr kumimoji="0" lang="ar-SA" alt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با هدف </a:t>
            </a:r>
            <a:r>
              <a:rPr kumimoji="0" lang="ar-SA" alt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ایجاد وحدت رویه در اجرای دوره</a:t>
            </a:r>
            <a:r>
              <a:rPr kumimoji="0" lang="en-US" alt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alt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 آموزشی بدو خدمت و مهارت</a:t>
            </a:r>
            <a:r>
              <a:rPr kumimoji="0" lang="en-US" alt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alt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 رایانه</a:t>
            </a:r>
            <a:r>
              <a:rPr kumimoji="0" lang="en-US" alt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alt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ای برای کارمندان جدیدالاستخدام وزارت بهداشت و براساس آخرین ا</a:t>
            </a:r>
            <a:r>
              <a:rPr kumimoji="0" lang="fa-IR" alt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</a:t>
            </a:r>
            <a:r>
              <a:rPr kumimoji="0" lang="ar-SA" alt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لاغیه بخشنامه وزارت بهداشت، درمان و آموزش پزشکی به شرح زیر است</a:t>
            </a:r>
            <a:r>
              <a:rPr kumimoji="0" lang="en-US" alt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:</a:t>
            </a:r>
            <a:endParaRPr kumimoji="0" lang="fa-IR" alt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8232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7558" y="2089703"/>
            <a:ext cx="858695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sz="2400" dirty="0">
                <a:cs typeface="B Homa" panose="00000400000000000000" pitchFamily="2" charset="-78"/>
              </a:rPr>
              <a:t>دوره آموزشی </a:t>
            </a:r>
            <a:r>
              <a:rPr lang="fa-IR" sz="2400" b="1" dirty="0">
                <a:solidFill>
                  <a:schemeClr val="accent1">
                    <a:lumMod val="50000"/>
                  </a:schemeClr>
                </a:solidFill>
                <a:cs typeface="B Homa" panose="00000400000000000000" pitchFamily="2" charset="-78"/>
              </a:rPr>
              <a:t>توجیهی بدوخدمت </a:t>
            </a:r>
            <a:r>
              <a:rPr lang="fa-IR" sz="2400" dirty="0">
                <a:solidFill>
                  <a:srgbClr val="C00000"/>
                </a:solidFill>
                <a:cs typeface="B Homa" panose="00000400000000000000" pitchFamily="2" charset="-78"/>
              </a:rPr>
              <a:t>پیش نیاز </a:t>
            </a:r>
            <a:r>
              <a:rPr lang="fa-IR" sz="2400" dirty="0">
                <a:cs typeface="B Homa" panose="00000400000000000000" pitchFamily="2" charset="-78"/>
              </a:rPr>
              <a:t>شرکت در سایر دوره های آموزشی کارمند در سامانه آموزش و توانمندسازی می باشد.</a:t>
            </a:r>
          </a:p>
          <a:p>
            <a:pPr algn="r"/>
            <a:endParaRPr lang="fa-IR" sz="2800" dirty="0">
              <a:cs typeface="B Homa" panose="00000400000000000000" pitchFamily="2" charset="-78"/>
            </a:endParaRPr>
          </a:p>
          <a:p>
            <a:pPr algn="r"/>
            <a:r>
              <a:rPr lang="fa-IR" sz="2400" b="1" dirty="0">
                <a:solidFill>
                  <a:srgbClr val="C00000"/>
                </a:solidFill>
                <a:cs typeface="B Homa" panose="00000400000000000000" pitchFamily="2" charset="-78"/>
              </a:rPr>
              <a:t>شرط لازم </a:t>
            </a:r>
            <a:r>
              <a:rPr lang="fa-IR" sz="2400" b="1" dirty="0">
                <a:cs typeface="B Homa" panose="00000400000000000000" pitchFamily="2" charset="-78"/>
              </a:rPr>
              <a:t>برای ورود به </a:t>
            </a:r>
            <a:r>
              <a:rPr lang="fa-IR" sz="2400" b="1" dirty="0">
                <a:solidFill>
                  <a:srgbClr val="C00000"/>
                </a:solidFill>
                <a:cs typeface="B Homa" panose="00000400000000000000" pitchFamily="2" charset="-78"/>
              </a:rPr>
              <a:t>آزمون جامع </a:t>
            </a:r>
            <a:r>
              <a:rPr lang="fa-IR" sz="2400" b="1" dirty="0">
                <a:cs typeface="B Homa" panose="00000400000000000000" pitchFamily="2" charset="-78"/>
              </a:rPr>
              <a:t>قبولی در </a:t>
            </a:r>
            <a:r>
              <a:rPr lang="fa-IR" sz="2400" b="1" dirty="0">
                <a:solidFill>
                  <a:schemeClr val="accent1">
                    <a:lumMod val="50000"/>
                  </a:schemeClr>
                </a:solidFill>
                <a:cs typeface="B Homa" panose="00000400000000000000" pitchFamily="2" charset="-78"/>
              </a:rPr>
              <a:t>آزمون اختصاصی محل خدمت</a:t>
            </a:r>
            <a:r>
              <a:rPr lang="fa-IR" sz="2400" b="1" dirty="0">
                <a:cs typeface="B Homa" panose="00000400000000000000" pitchFamily="2" charset="-78"/>
              </a:rPr>
              <a:t>، </a:t>
            </a:r>
            <a:r>
              <a:rPr lang="fa-IR" sz="2400" b="1" dirty="0">
                <a:solidFill>
                  <a:schemeClr val="accent1">
                    <a:lumMod val="50000"/>
                  </a:schemeClr>
                </a:solidFill>
                <a:cs typeface="B Homa" panose="00000400000000000000" pitchFamily="2" charset="-78"/>
              </a:rPr>
              <a:t>آزمون های داخلی و بارگذاری سوگند نامه و فایل کارورزی </a:t>
            </a:r>
            <a:r>
              <a:rPr lang="fa-IR" sz="2400" b="1" dirty="0">
                <a:cs typeface="B Homa" panose="00000400000000000000" pitchFamily="2" charset="-78"/>
              </a:rPr>
              <a:t>است.</a:t>
            </a:r>
            <a:endParaRPr lang="en-US" sz="2400" b="1" dirty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00752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02069"/>
            <a:ext cx="8596668" cy="1986455"/>
          </a:xfrm>
        </p:spPr>
        <p:txBody>
          <a:bodyPr>
            <a:normAutofit/>
          </a:bodyPr>
          <a:lstStyle/>
          <a:p>
            <a:pPr algn="r"/>
            <a:r>
              <a:rPr lang="ar-SA" sz="2400" dirty="0">
                <a:cs typeface="B Homa" panose="00000400000000000000" pitchFamily="2" charset="-78"/>
              </a:rPr>
              <a:t>هر كارمند از ابتداي استخدام، به مدت </a:t>
            </a:r>
            <a:r>
              <a:rPr lang="ar-SA" sz="2400" dirty="0">
                <a:solidFill>
                  <a:srgbClr val="C00000"/>
                </a:solidFill>
                <a:cs typeface="B Homa" panose="00000400000000000000" pitchFamily="2" charset="-78"/>
              </a:rPr>
              <a:t>دو سال </a:t>
            </a:r>
            <a:r>
              <a:rPr lang="ar-SA" sz="2400" dirty="0">
                <a:cs typeface="B Homa" panose="00000400000000000000" pitchFamily="2" charset="-78"/>
              </a:rPr>
              <a:t>فرصت دارد كه دوره توجيهي بدو خدمت را با موفقيت طي نمايد؛ بنابراين ،اين دوره به مدت </a:t>
            </a:r>
            <a:r>
              <a:rPr lang="ar-SA" sz="2400" dirty="0">
                <a:solidFill>
                  <a:srgbClr val="C00000"/>
                </a:solidFill>
                <a:cs typeface="B Homa" panose="00000400000000000000" pitchFamily="2" charset="-78"/>
              </a:rPr>
              <a:t>حداكثر 24 ماه </a:t>
            </a:r>
            <a:r>
              <a:rPr lang="ar-SA" sz="2400" dirty="0">
                <a:cs typeface="B Homa" panose="00000400000000000000" pitchFamily="2" charset="-78"/>
              </a:rPr>
              <a:t>براي هر كارمند از ابتداي استخدام فعال است و كارمندان مي‌توانند در اين بازه زمانی، در يكي از آزمون‌هاي جامع شركت كرده و نمره قبولي را كسب نمايند</a:t>
            </a:r>
            <a:endParaRPr lang="en-US" sz="2400" dirty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5437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24910" y="2300305"/>
            <a:ext cx="81034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400" dirty="0">
                <a:solidFill>
                  <a:schemeClr val="tx2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با توجه به دستورالعمل </a:t>
            </a:r>
            <a:r>
              <a:rPr lang="ar-SA" sz="2400" b="1" dirty="0">
                <a:solidFill>
                  <a:schemeClr val="tx2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ارزشيابي عملكرد كاركنان</a:t>
            </a:r>
            <a:r>
              <a:rPr lang="ar-SA" sz="2400" dirty="0">
                <a:solidFill>
                  <a:schemeClr val="tx2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 موضوع ماده 69 آيين نامه اداري استخدامي</a:t>
            </a:r>
            <a:r>
              <a:rPr lang="ar-SA" sz="2400" dirty="0">
                <a:solidFill>
                  <a:srgbClr val="6E6464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، </a:t>
            </a:r>
            <a:r>
              <a:rPr lang="ar-SA" sz="2400" dirty="0">
                <a:solidFill>
                  <a:srgbClr val="C00000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ارزشيابي ساليانه </a:t>
            </a:r>
            <a:r>
              <a:rPr lang="ar-SA" sz="2400" dirty="0"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صرفاً براي كارمنداني كه </a:t>
            </a:r>
            <a:r>
              <a:rPr lang="ar-SA" sz="2400" dirty="0">
                <a:solidFill>
                  <a:srgbClr val="C00000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حداقل شش ماه خدمت بصورت (رسمي، پيماني و قراردادي) دارند انجام مي‌شود</a:t>
            </a:r>
            <a:r>
              <a:rPr lang="ar-SA" sz="2400" dirty="0">
                <a:solidFill>
                  <a:schemeClr val="tx2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؛ طبق اين ماده افرادي كه در </a:t>
            </a:r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نيمه دوم سال </a:t>
            </a:r>
            <a:r>
              <a:rPr lang="ar-SA" sz="2400" dirty="0"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استخدام يا تبديل وضع شده اند، </a:t>
            </a:r>
            <a:r>
              <a:rPr lang="ar-SA" sz="2400" dirty="0">
                <a:solidFill>
                  <a:schemeClr val="accent1">
                    <a:lumMod val="50000"/>
                  </a:schemeClr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مشمول ارزشيابي عملكرد ساليانه نمي‌باشند</a:t>
            </a:r>
            <a:r>
              <a:rPr lang="fa-IR" sz="2400" dirty="0"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.</a:t>
            </a:r>
            <a:r>
              <a:rPr lang="ar-SA" sz="2400" dirty="0"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37845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56137" y="2269923"/>
            <a:ext cx="78827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sz="2400" b="1" dirty="0">
                <a:solidFill>
                  <a:srgbClr val="000000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ساعات آموزشی </a:t>
            </a:r>
            <a:r>
              <a:rPr lang="ar-SA" sz="2400" b="1" dirty="0">
                <a:solidFill>
                  <a:schemeClr val="accent2">
                    <a:lumMod val="75000"/>
                  </a:schemeClr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دوره</a:t>
            </a:r>
            <a:r>
              <a:rPr lang="fa-IR" sz="2400" b="1" dirty="0">
                <a:solidFill>
                  <a:schemeClr val="accent2">
                    <a:lumMod val="75000"/>
                  </a:schemeClr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 توجیهی بدو خدمت </a:t>
            </a:r>
            <a:r>
              <a:rPr lang="fa-IR" sz="2400" b="1" dirty="0">
                <a:solidFill>
                  <a:srgbClr val="000000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،</a:t>
            </a:r>
            <a:r>
              <a:rPr lang="ar-SA" sz="2400" b="1" dirty="0">
                <a:solidFill>
                  <a:srgbClr val="000000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 </a:t>
            </a:r>
            <a:r>
              <a:rPr lang="ar-SA" sz="2400" b="1" u="sng" dirty="0">
                <a:solidFill>
                  <a:srgbClr val="C00000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خارج از سقف سالانه</a:t>
            </a:r>
            <a:r>
              <a:rPr lang="ar-SA" sz="2400" u="sng" dirty="0">
                <a:solidFill>
                  <a:srgbClr val="C00000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 </a:t>
            </a:r>
            <a:r>
              <a:rPr lang="ar-SA" sz="2400" dirty="0">
                <a:solidFill>
                  <a:srgbClr val="000000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(150، 130، 120 ساعت) محاسبه میشود. این بند</a:t>
            </a:r>
            <a:r>
              <a:rPr lang="ar-SA" sz="2400" b="1" dirty="0">
                <a:solidFill>
                  <a:srgbClr val="000000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 </a:t>
            </a:r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به </a:t>
            </a:r>
            <a:r>
              <a:rPr lang="fa-IR" sz="2400" b="1" dirty="0">
                <a:solidFill>
                  <a:schemeClr val="accent1">
                    <a:lumMod val="75000"/>
                  </a:schemeClr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این </a:t>
            </a:r>
            <a:r>
              <a:rPr lang="ar-SA" sz="2400" b="1" dirty="0">
                <a:solidFill>
                  <a:schemeClr val="accent1">
                    <a:lumMod val="75000"/>
                  </a:schemeClr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معنی نیست </a:t>
            </a:r>
            <a:r>
              <a:rPr lang="ar-SA" sz="2400" b="1" dirty="0">
                <a:solidFill>
                  <a:srgbClr val="000000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که </a:t>
            </a:r>
            <a:r>
              <a:rPr lang="ar-SA" sz="2400" dirty="0">
                <a:solidFill>
                  <a:srgbClr val="000000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یک فرد با مدرک کارشناسی ارشد می تواند 120 + 180 ساعت دوره در یک سال بگذراند </a:t>
            </a:r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. </a:t>
            </a:r>
            <a:r>
              <a:rPr lang="ar-SA" sz="2400" dirty="0">
                <a:solidFill>
                  <a:srgbClr val="C00000"/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لذا</a:t>
            </a:r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 همین 180 ساعت در کارنامه </a:t>
            </a:r>
            <a:r>
              <a:rPr lang="fa-IR" sz="2400" dirty="0">
                <a:solidFill>
                  <a:schemeClr val="accent2">
                    <a:lumMod val="75000"/>
                  </a:schemeClr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همان </a:t>
            </a:r>
            <a:r>
              <a:rPr lang="ar-SA" sz="2400" dirty="0">
                <a:solidFill>
                  <a:schemeClr val="accent2">
                    <a:lumMod val="75000"/>
                  </a:schemeClr>
                </a:solidFill>
                <a:latin typeface="IRANSansWeb"/>
                <a:ea typeface="Times New Roman" panose="02020603050405020304" pitchFamily="18" charset="0"/>
                <a:cs typeface="2  Homa" panose="00000400000000000000" pitchFamily="2" charset="-78"/>
              </a:rPr>
              <a:t>سال کفایت می کند و بیشتر از آن نمی تواند در دوره های آموزشی شرکت کند. 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027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8B3F80-39BC-4B90-87D5-E88588D514EF}"/>
              </a:ext>
            </a:extLst>
          </p:cNvPr>
          <p:cNvSpPr txBox="1"/>
          <p:nvPr/>
        </p:nvSpPr>
        <p:spPr>
          <a:xfrm>
            <a:off x="630621" y="1519490"/>
            <a:ext cx="88343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-</a:t>
            </a:r>
            <a:r>
              <a:rPr kumimoji="0" lang="ar-SA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 در بازنگری بسته آموزشی توجیهی بدو خدمت ساختار دوره</a:t>
            </a:r>
            <a:r>
              <a:rPr kumimoji="0" lang="fa-IR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 به </a:t>
            </a:r>
            <a:r>
              <a:rPr kumimoji="0" lang="ar-SA" altLang="en-US" sz="1800" b="1" i="0" u="none" strike="noStrike" cap="none" normalizeH="0" baseline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دو بخش مستقل اما مکمل </a:t>
            </a:r>
            <a:r>
              <a:rPr kumimoji="0" lang="ar-SA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تقسیم گردید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: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1FF4A96-D98D-4F09-937C-10365205DC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112567"/>
              </p:ext>
            </p:extLst>
          </p:nvPr>
        </p:nvGraphicFramePr>
        <p:xfrm>
          <a:off x="2116371" y="2396360"/>
          <a:ext cx="6772605" cy="301266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958413">
                  <a:extLst>
                    <a:ext uri="{9D8B030D-6E8A-4147-A177-3AD203B41FA5}">
                      <a16:colId xmlns:a16="http://schemas.microsoft.com/office/drawing/2014/main" val="2583975861"/>
                    </a:ext>
                  </a:extLst>
                </a:gridCol>
                <a:gridCol w="3938712">
                  <a:extLst>
                    <a:ext uri="{9D8B030D-6E8A-4147-A177-3AD203B41FA5}">
                      <a16:colId xmlns:a16="http://schemas.microsoft.com/office/drawing/2014/main" val="1191354830"/>
                    </a:ext>
                  </a:extLst>
                </a:gridCol>
                <a:gridCol w="1875480">
                  <a:extLst>
                    <a:ext uri="{9D8B030D-6E8A-4147-A177-3AD203B41FA5}">
                      <a16:colId xmlns:a16="http://schemas.microsoft.com/office/drawing/2014/main" val="3973545579"/>
                    </a:ext>
                  </a:extLst>
                </a:gridCol>
              </a:tblGrid>
              <a:tr h="449372">
                <a:tc>
                  <a:txBody>
                    <a:bodyPr/>
                    <a:lstStyle/>
                    <a:p>
                      <a:pPr marL="60325" marR="0" algn="ctr" rtl="1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مدت</a:t>
                      </a:r>
                      <a:r>
                        <a:rPr lang="ar-SA" sz="1200" b="1" spc="-85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)</a:t>
                      </a:r>
                      <a:r>
                        <a:rPr lang="ar-SA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ساعت</a:t>
                      </a: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(</a:t>
                      </a:r>
                      <a:endParaRPr lang="en-US" sz="11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9690" marR="0" algn="ctr" rtl="1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ar-SA" sz="12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سرفصل</a:t>
                      </a:r>
                      <a:endParaRPr lang="en-US" sz="11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algn="ctr" rtl="1">
                        <a:spcBef>
                          <a:spcPts val="110"/>
                        </a:spcBef>
                        <a:spcAft>
                          <a:spcPts val="0"/>
                        </a:spcAft>
                      </a:pPr>
                      <a:r>
                        <a:rPr lang="ar-SA" sz="12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عنوان</a:t>
                      </a:r>
                      <a:endParaRPr lang="en-US" sz="11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188949"/>
                  </a:ext>
                </a:extLst>
              </a:tr>
              <a:tr h="130585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11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45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11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59055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400" spc="-25" dirty="0">
                          <a:solidFill>
                            <a:srgbClr val="C00000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120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9690" marR="67945" indent="-635" algn="ctr" rtl="1">
                        <a:lnSpc>
                          <a:spcPct val="150000"/>
                        </a:lnSpc>
                        <a:spcBef>
                          <a:spcPts val="70"/>
                        </a:spcBef>
                        <a:spcAft>
                          <a:spcPts val="0"/>
                        </a:spcAft>
                      </a:pP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آشنایی</a:t>
                      </a:r>
                      <a:r>
                        <a:rPr lang="ar-SA" sz="1300" spc="7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با</a:t>
                      </a:r>
                      <a:r>
                        <a:rPr lang="ar-SA" sz="1300" spc="7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نظام</a:t>
                      </a:r>
                      <a:r>
                        <a:rPr lang="ar-SA" sz="1300" spc="6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و</a:t>
                      </a:r>
                      <a:r>
                        <a:rPr lang="ar-SA" sz="1300" spc="7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قوانین</a:t>
                      </a:r>
                      <a:r>
                        <a:rPr lang="ar-SA" sz="1300" spc="6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fa-IR" sz="1300" spc="6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جمهوری</a:t>
                      </a:r>
                      <a:r>
                        <a:rPr lang="ar-SA" sz="1300" spc="7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اسلامی</a:t>
                      </a:r>
                      <a:r>
                        <a:rPr lang="ar-SA" sz="1300" spc="7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ایران؛</a:t>
                      </a:r>
                      <a:r>
                        <a:rPr lang="ar-SA" sz="1300" spc="8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نظام</a:t>
                      </a:r>
                      <a:r>
                        <a:rPr lang="ar-SA" sz="1300" spc="6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سلامت</a:t>
                      </a:r>
                      <a:r>
                        <a:rPr lang="ar-SA" sz="1300" spc="6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و</a:t>
                      </a:r>
                      <a:r>
                        <a:rPr lang="ar-SA" sz="1300" spc="6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ساختار وزارت</a:t>
                      </a:r>
                      <a:r>
                        <a:rPr lang="ar-SA" sz="1300" spc="2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بهداشت؛</a:t>
                      </a:r>
                      <a:r>
                        <a:rPr lang="ar-SA" sz="1300" spc="2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قوانین</a:t>
                      </a:r>
                      <a:r>
                        <a:rPr lang="ar-SA" sz="1300" spc="2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اختصاصی</a:t>
                      </a:r>
                      <a:r>
                        <a:rPr lang="ar-SA" sz="1300" spc="2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وزارت؛</a:t>
                      </a:r>
                      <a:r>
                        <a:rPr lang="ar-SA" sz="1300" spc="2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مهارتهای</a:t>
                      </a:r>
                      <a:r>
                        <a:rPr lang="ar-SA" sz="1300" spc="2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زندگی</a:t>
                      </a:r>
                      <a:r>
                        <a:rPr lang="ar-SA" sz="1300" spc="2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کاری؛ فرهنگ،</a:t>
                      </a:r>
                      <a:r>
                        <a:rPr lang="ar-SA" sz="1300" spc="18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اخلاق</a:t>
                      </a:r>
                      <a:r>
                        <a:rPr lang="ar-SA" sz="1300" spc="19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و</a:t>
                      </a:r>
                      <a:r>
                        <a:rPr lang="ar-SA" sz="1300" spc="18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مسئولیت</a:t>
                      </a:r>
                      <a:r>
                        <a:rPr lang="fa-IR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پذیری؛</a:t>
                      </a:r>
                      <a:r>
                        <a:rPr lang="ar-SA" sz="1300" spc="19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بسته</a:t>
                      </a:r>
                      <a:r>
                        <a:rPr lang="ar-SA" sz="1300" spc="18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تخصصی</a:t>
                      </a:r>
                      <a:r>
                        <a:rPr lang="ar-SA" sz="1300" spc="19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دانشگاه</a:t>
                      </a:r>
                      <a:r>
                        <a:rPr lang="en-US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/</a:t>
                      </a:r>
                      <a:r>
                        <a:rPr lang="en-US" sz="1300" spc="190" dirty="0">
                          <a:effectLst/>
                          <a:latin typeface="B Zar" panose="00000400000000000000" pitchFamily="2" charset="-78"/>
                          <a:ea typeface="Microsoft Sans Serif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دانشکده</a:t>
                      </a:r>
                      <a:r>
                        <a:rPr lang="en-US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/</a:t>
                      </a:r>
                      <a:endParaRPr lang="en-US" sz="11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59690" marR="0" algn="ctr" rtl="1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سازمان</a:t>
                      </a:r>
                      <a:r>
                        <a:rPr lang="ar-SA" sz="1300" spc="-9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وابسته</a:t>
                      </a:r>
                      <a:endParaRPr lang="en-US" sz="11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spcBef>
                          <a:spcPts val="74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11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60325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200" b="1"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توجیهی</a:t>
                      </a:r>
                      <a:r>
                        <a:rPr lang="ar-SA" sz="1200" b="1" spc="15"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200" b="1"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بدو</a:t>
                      </a:r>
                      <a:r>
                        <a:rPr lang="ar-SA" sz="1200" b="1" spc="20"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200" b="1"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خدمت</a:t>
                      </a:r>
                      <a:endParaRPr lang="en-US" sz="110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87663"/>
                  </a:ext>
                </a:extLst>
              </a:tr>
              <a:tr h="12574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805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 </a:t>
                      </a:r>
                      <a:endParaRPr lang="en-US" sz="11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6096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fa-IR" sz="2400" spc="-25" dirty="0">
                          <a:solidFill>
                            <a:srgbClr val="C00000"/>
                          </a:solidFill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60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8420" marR="67945" indent="635" algn="ctr" rtl="1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endParaRPr lang="fa-IR" sz="13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Zar" panose="00000400000000000000" pitchFamily="2" charset="-78"/>
                      </a:endParaRPr>
                    </a:p>
                    <a:p>
                      <a:pPr marL="58420" marR="67945" indent="635" algn="ctr" rtl="1"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واژه</a:t>
                      </a:r>
                      <a:r>
                        <a:rPr lang="fa-IR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پرداز</a:t>
                      </a:r>
                      <a:r>
                        <a:rPr lang="ar-SA" sz="1300" spc="28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 </a:t>
                      </a:r>
                      <a:r>
                        <a:rPr lang="en-US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(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Word</a:t>
                      </a:r>
                      <a:r>
                        <a:rPr lang="en-US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)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؛</a:t>
                      </a:r>
                      <a:r>
                        <a:rPr lang="ar-SA" sz="1300" spc="27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صفحه</a:t>
                      </a:r>
                      <a:r>
                        <a:rPr lang="ar-SA" sz="1300" spc="27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گسترده</a:t>
                      </a:r>
                      <a:r>
                        <a:rPr lang="ar-SA" sz="1300" spc="29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 </a:t>
                      </a:r>
                      <a:r>
                        <a:rPr lang="en-US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(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Excel</a:t>
                      </a:r>
                      <a:r>
                        <a:rPr lang="en-US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)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؛</a:t>
                      </a:r>
                      <a:r>
                        <a:rPr lang="ar-SA" sz="1300" spc="28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ارائه</a:t>
                      </a:r>
                      <a:r>
                        <a:rPr lang="ar-SA" sz="1300" spc="27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مطالب</a:t>
                      </a:r>
                      <a:endParaRPr lang="en-US" sz="11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59690" marR="67945" indent="-1270" algn="ctr" rtl="1">
                        <a:lnSpc>
                          <a:spcPts val="22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(</a:t>
                      </a:r>
                      <a:r>
                        <a:rPr lang="en-US" sz="1300" dirty="0">
                          <a:effectLst/>
                          <a:latin typeface="Times New Roman" panose="02020603050405020304" pitchFamily="18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PowerPoint</a:t>
                      </a:r>
                      <a:r>
                        <a:rPr lang="en-US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)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؛</a:t>
                      </a:r>
                      <a:r>
                        <a:rPr lang="ar-SA" sz="1300" spc="2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اتوماسیون</a:t>
                      </a:r>
                      <a:r>
                        <a:rPr lang="ar-SA" sz="1300" spc="2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اداری</a:t>
                      </a:r>
                      <a:r>
                        <a:rPr lang="ar-SA" sz="1300" spc="2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محلی؛</a:t>
                      </a:r>
                      <a:r>
                        <a:rPr lang="ar-SA" sz="1300" spc="2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شبکه</a:t>
                      </a:r>
                      <a:r>
                        <a:rPr lang="ar-SA" sz="1300" spc="2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و</a:t>
                      </a:r>
                      <a:r>
                        <a:rPr lang="ar-SA" sz="1300" spc="2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امنیت</a:t>
                      </a:r>
                      <a:r>
                        <a:rPr lang="ar-SA" sz="1300" spc="2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30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اطلاعات؛ مدیریت ابزار و اطلاعات</a:t>
                      </a:r>
                      <a:endParaRPr lang="en-US" sz="11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9690" marR="69850" indent="-635" algn="ctr" rtl="1">
                        <a:lnSpc>
                          <a:spcPct val="157000"/>
                        </a:lnSpc>
                        <a:spcBef>
                          <a:spcPts val="1250"/>
                        </a:spcBef>
                        <a:spcAft>
                          <a:spcPts val="0"/>
                        </a:spcAft>
                      </a:pPr>
                      <a:endParaRPr lang="fa-IR" sz="1200" b="1" dirty="0">
                        <a:effectLst/>
                        <a:latin typeface="Arial" panose="020B0604020202020204" pitchFamily="34" charset="0"/>
                        <a:ea typeface="Microsoft Sans Serif" panose="020B0604020202020204" pitchFamily="34" charset="0"/>
                        <a:cs typeface="B Zar" panose="00000400000000000000" pitchFamily="2" charset="-78"/>
                      </a:endParaRPr>
                    </a:p>
                    <a:p>
                      <a:pPr marL="59690" marR="69850" indent="-635" algn="ctr" rtl="1">
                        <a:lnSpc>
                          <a:spcPct val="157000"/>
                        </a:lnSpc>
                        <a:spcBef>
                          <a:spcPts val="1250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مهارت</a:t>
                      </a:r>
                      <a:r>
                        <a:rPr lang="fa-IR" sz="1200" b="1" dirty="0"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200" b="1" dirty="0"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های حرفه</a:t>
                      </a:r>
                      <a:r>
                        <a:rPr lang="fa-IR" sz="1200" b="1" dirty="0"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 </a:t>
                      </a:r>
                      <a:r>
                        <a:rPr lang="ar-SA" sz="1200" b="1" dirty="0"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ای کار با رایانه 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)</a:t>
                      </a:r>
                      <a:r>
                        <a:rPr lang="ar-SA" sz="1200" b="1" dirty="0"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ویژه وزارت بهداشت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Zar" panose="00000400000000000000" pitchFamily="2" charset="-78"/>
                        </a:rPr>
                        <a:t>(</a:t>
                      </a:r>
                      <a:endParaRPr lang="en-US" sz="110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4601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3585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D387B0-E3B8-4C26-B503-BEFF175392E3}"/>
              </a:ext>
            </a:extLst>
          </p:cNvPr>
          <p:cNvSpPr txBox="1"/>
          <p:nvPr/>
        </p:nvSpPr>
        <p:spPr>
          <a:xfrm>
            <a:off x="230909" y="890758"/>
            <a:ext cx="9688946" cy="5860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95985" marR="0" algn="r" rtl="1">
              <a:spcBef>
                <a:spcPts val="0"/>
              </a:spcBef>
              <a:spcAft>
                <a:spcPts val="0"/>
              </a:spcAft>
            </a:pPr>
            <a:endParaRPr lang="fa-IR" sz="2300" spc="5" dirty="0">
              <a:effectLst/>
              <a:latin typeface="B Zar" panose="00000400000000000000" pitchFamily="2" charset="-78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895985" marR="0" algn="r" rtl="1">
              <a:spcBef>
                <a:spcPts val="0"/>
              </a:spcBef>
              <a:spcAft>
                <a:spcPts val="0"/>
              </a:spcAft>
            </a:pPr>
            <a:r>
              <a:rPr lang="fa-IR" sz="23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مهارت های کار با رایانه</a:t>
            </a:r>
            <a:r>
              <a:rPr lang="ar-SA" sz="2300" spc="5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برای</a:t>
            </a:r>
            <a:r>
              <a:rPr lang="ar-SA" sz="2300" spc="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مشاغل</a:t>
            </a:r>
            <a:r>
              <a:rPr lang="ar-SA" sz="2300" spc="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تخصصی،</a:t>
            </a:r>
            <a:r>
              <a:rPr lang="ar-SA" sz="2300" spc="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کارشناسی</a:t>
            </a:r>
            <a:r>
              <a:rPr lang="ar-SA" sz="2300" spc="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lang="ar-SA" sz="2300" spc="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بالاتر</a:t>
            </a:r>
            <a:r>
              <a:rPr lang="ar-SA" sz="2300" spc="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الزامی</a:t>
            </a:r>
            <a:r>
              <a:rPr lang="ar-SA" sz="2300" spc="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lang="ar-SA" sz="2300" spc="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برای سایر</a:t>
            </a:r>
            <a:r>
              <a:rPr lang="ar-SA" sz="2300" spc="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کارکنان</a:t>
            </a:r>
            <a:r>
              <a:rPr lang="ar-SA" sz="2300" spc="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اختیاری است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  <a:endParaRPr lang="fa-IR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895985" marR="0" algn="r" rtl="1">
              <a:spcBef>
                <a:spcPts val="0"/>
              </a:spcBef>
              <a:spcAft>
                <a:spcPts val="0"/>
              </a:spcAft>
            </a:pPr>
            <a:endParaRPr lang="en-US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681355" marR="516255" indent="-285750" algn="r" rtl="1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  <a:buFontTx/>
              <a:buChar char="-"/>
            </a:pP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جامعه</a:t>
            </a:r>
            <a:r>
              <a:rPr lang="ar-SA" sz="2300" spc="-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مشمول</a:t>
            </a:r>
            <a:r>
              <a:rPr lang="ar-SA" sz="2300" spc="-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این</a:t>
            </a:r>
            <a:r>
              <a:rPr lang="ar-SA" sz="23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دوره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 دربرگیرنده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ی</a:t>
            </a:r>
            <a:r>
              <a:rPr lang="ar-SA" sz="2300" spc="-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تمامی</a:t>
            </a:r>
            <a:r>
              <a:rPr lang="ar-SA" sz="23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کارکنان</a:t>
            </a:r>
            <a:r>
              <a:rPr lang="ar-SA" sz="2300" spc="-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با</a:t>
            </a:r>
            <a:r>
              <a:rPr lang="ar-SA" sz="23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حداقل مدرک</a:t>
            </a:r>
            <a:r>
              <a:rPr lang="ar-SA" sz="2300" spc="-5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تحصیلی دیپلم</a:t>
            </a:r>
            <a:r>
              <a:rPr lang="ar-SA" sz="2300" spc="-4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که</a:t>
            </a:r>
            <a:r>
              <a:rPr lang="ar-SA" sz="2300" spc="-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درقالب</a:t>
            </a:r>
            <a:r>
              <a:rPr lang="ar-SA" sz="2300" spc="-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انواع</a:t>
            </a:r>
            <a:r>
              <a:rPr lang="ar-SA" sz="2300" spc="-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استخدام</a:t>
            </a:r>
            <a:r>
              <a:rPr lang="ar-SA" sz="2300" spc="-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رسمی، رسمی آزمایشی، پیمانی، قراردادی فعالیت می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کنند؛ قابل توجه است که این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دوره برای نوع قرارداد </a:t>
            </a:r>
            <a:r>
              <a:rPr lang="ar-SA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مشاغل کارگری </a:t>
            </a:r>
            <a:r>
              <a:rPr lang="ar-SA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تنها برای حکم</a:t>
            </a:r>
            <a:r>
              <a:rPr lang="fa-IR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 صادره از ابتدای سال </a:t>
            </a:r>
            <a:r>
              <a:rPr lang="fa-IR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1405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75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الزام برگزاری خواهد داشت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  <a:endParaRPr lang="fa-IR" sz="2300" dirty="0">
              <a:solidFill>
                <a:schemeClr val="accent2">
                  <a:lumMod val="75000"/>
                </a:schemeClr>
              </a:solidFill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681355" marR="516255" indent="-285750" algn="r" rtl="1">
              <a:lnSpc>
                <a:spcPct val="150000"/>
              </a:lnSpc>
              <a:spcBef>
                <a:spcPts val="740"/>
              </a:spcBef>
              <a:spcAft>
                <a:spcPts val="0"/>
              </a:spcAft>
              <a:buFontTx/>
              <a:buChar char="-"/>
            </a:pPr>
            <a:endParaRPr lang="en-US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395605" marR="0" algn="r" rtl="1">
              <a:spcBef>
                <a:spcPts val="25"/>
              </a:spcBef>
              <a:spcAft>
                <a:spcPts val="0"/>
              </a:spcAft>
            </a:pP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-</a:t>
            </a:r>
            <a:r>
              <a:rPr lang="ar-SA" sz="2300" spc="3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مرجع</a:t>
            </a:r>
            <a:r>
              <a:rPr lang="ar-SA" sz="23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برگزاری</a:t>
            </a:r>
            <a:r>
              <a:rPr lang="ar-SA" sz="23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صرفاً</a:t>
            </a:r>
            <a:r>
              <a:rPr lang="ar-SA" sz="23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اداره</a:t>
            </a:r>
            <a:r>
              <a:rPr lang="ar-SA" sz="23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کل</a:t>
            </a:r>
            <a:r>
              <a:rPr lang="ar-SA" sz="23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منابع</a:t>
            </a:r>
            <a:r>
              <a:rPr lang="ar-SA" sz="23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انسانی</a:t>
            </a:r>
            <a:r>
              <a:rPr lang="ar-SA" sz="23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وزارت</a:t>
            </a:r>
            <a:r>
              <a:rPr lang="ar-SA" sz="23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بهداشت</a:t>
            </a:r>
            <a:r>
              <a:rPr lang="ar-SA" sz="23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با</a:t>
            </a:r>
            <a:r>
              <a:rPr lang="ar-SA" sz="23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همکاری</a:t>
            </a:r>
            <a:r>
              <a:rPr lang="ar-SA" sz="23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دانشگاه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/</a:t>
            </a:r>
            <a:r>
              <a:rPr lang="en-US" sz="2300" spc="-3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دانشکده</a:t>
            </a:r>
            <a:r>
              <a:rPr lang="ar-SA" sz="2300" spc="-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علوم</a:t>
            </a:r>
            <a:r>
              <a:rPr lang="ar-SA" sz="23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پزشکی</a:t>
            </a:r>
            <a:r>
              <a:rPr lang="ar-SA" sz="23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lang="ar-SA" sz="23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خدمات</a:t>
            </a:r>
            <a:r>
              <a:rPr lang="ar-SA" sz="23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بهداشتی</a:t>
            </a:r>
            <a:r>
              <a:rPr lang="fa-IR" sz="23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درمانی</a:t>
            </a:r>
            <a:r>
              <a:rPr lang="ar-SA" sz="23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lang="ar-SA" sz="23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سازمان</a:t>
            </a:r>
            <a:r>
              <a:rPr lang="ar-SA" sz="23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</a:t>
            </a:r>
            <a:r>
              <a:rPr lang="ar-SA" sz="23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وابسته</a:t>
            </a:r>
            <a:r>
              <a:rPr lang="ar-SA" sz="23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است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  <a:r>
              <a:rPr lang="en-US" sz="2300" spc="-35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هرگونه</a:t>
            </a:r>
            <a:r>
              <a:rPr lang="ar-SA" sz="2300" spc="26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عنوان</a:t>
            </a:r>
            <a:r>
              <a:rPr lang="ar-SA" sz="23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دوره</a:t>
            </a:r>
            <a:r>
              <a:rPr lang="ar-SA" sz="23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مشابه</a:t>
            </a:r>
            <a:r>
              <a:rPr lang="ar-SA" sz="23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توسط</a:t>
            </a:r>
            <a:r>
              <a:rPr lang="ar-SA" sz="23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هر</a:t>
            </a:r>
            <a:r>
              <a:rPr lang="ar-SA" sz="23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مرجعی</a:t>
            </a:r>
            <a:r>
              <a:rPr lang="ar-SA" sz="2300" spc="-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غیر</a:t>
            </a:r>
            <a:r>
              <a:rPr lang="ar-SA" sz="23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این</a:t>
            </a:r>
            <a:r>
              <a:rPr lang="ar-SA" sz="23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فاقد</a:t>
            </a:r>
            <a:r>
              <a:rPr lang="ar-SA" sz="2300" spc="-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اعتبار</a:t>
            </a:r>
            <a:r>
              <a:rPr lang="ar-SA" sz="23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است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  <a:endParaRPr lang="fa-IR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623570" marR="0" algn="r" rtl="1">
              <a:spcBef>
                <a:spcPts val="750"/>
              </a:spcBef>
              <a:spcAft>
                <a:spcPts val="0"/>
              </a:spcAft>
            </a:pPr>
            <a:endParaRPr lang="en-US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922891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EE4EE71-A507-4A39-9A22-20F90376C020}"/>
              </a:ext>
            </a:extLst>
          </p:cNvPr>
          <p:cNvSpPr txBox="1"/>
          <p:nvPr/>
        </p:nvSpPr>
        <p:spPr>
          <a:xfrm>
            <a:off x="1224030" y="1679520"/>
            <a:ext cx="8141515" cy="33116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61485" marR="0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Zar" panose="00000400000000000000" pitchFamily="2" charset="-78"/>
              </a:rPr>
              <a:t> </a:t>
            </a:r>
            <a:endParaRPr lang="en-US" sz="11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  <a:p>
            <a:pPr marL="167005" marR="516255" indent="-635" algn="just" rtl="1">
              <a:lnSpc>
                <a:spcPct val="140000"/>
              </a:lnSpc>
              <a:spcBef>
                <a:spcPts val="1150"/>
              </a:spcBef>
              <a:spcAft>
                <a:spcPts val="0"/>
              </a:spcAft>
            </a:pPr>
            <a:r>
              <a:rPr lang="ar-SA" sz="2300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دوره</a:t>
            </a:r>
            <a:r>
              <a:rPr lang="fa-IR" sz="2300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 آموزش</a:t>
            </a:r>
            <a:r>
              <a:rPr lang="ar-SA" sz="2300" spc="-25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ضمن</a:t>
            </a:r>
            <a:r>
              <a:rPr lang="ar-SA" sz="2300" spc="-15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خدمت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مصوب</a:t>
            </a:r>
            <a:r>
              <a:rPr lang="ar-SA" sz="2300" spc="-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که</a:t>
            </a:r>
            <a:r>
              <a:rPr lang="ar-SA" sz="23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lang="ar-SA" sz="23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شناسنامه</a:t>
            </a:r>
            <a:r>
              <a:rPr lang="ar-SA" sz="2300" spc="-15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آموزشی</a:t>
            </a:r>
            <a:r>
              <a:rPr lang="ar-SA" sz="2300" spc="-15" dirty="0">
                <a:solidFill>
                  <a:srgbClr val="FF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کارمندان</a:t>
            </a:r>
            <a:r>
              <a:rPr lang="ar-SA" sz="23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lang="ar-SA" sz="2300" spc="-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مدیران</a:t>
            </a:r>
            <a:r>
              <a:rPr lang="ar-SA" sz="23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lang="ar-SA" sz="23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طول خدمت</a:t>
            </a:r>
            <a:r>
              <a:rPr lang="ar-SA" sz="23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ثبت</a:t>
            </a:r>
            <a:r>
              <a:rPr lang="ar-SA" sz="23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می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گردد،</a:t>
            </a:r>
            <a:r>
              <a:rPr lang="ar-SA" sz="2300" spc="-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علاوه</a:t>
            </a:r>
            <a:r>
              <a:rPr lang="ar-SA" sz="23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بر</a:t>
            </a:r>
            <a:r>
              <a:rPr lang="ar-SA" sz="23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افزایش سطح مهارت، ارتقا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ء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نگرش، بروزرسانی دانش، آشنایی با آخرین قوانین، ضوابط و علوم مرتبط با هر رشته شغلی و پوشش نیازهای آموزشی واحدهای تخصصی، امتیازات و سازوکارهای زیر را به همراه دارد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:</a:t>
            </a:r>
            <a:endParaRPr lang="fa-IR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167005" marR="516255" indent="-635" algn="r" rtl="1">
              <a:lnSpc>
                <a:spcPct val="140000"/>
              </a:lnSpc>
              <a:spcBef>
                <a:spcPts val="1150"/>
              </a:spcBef>
              <a:spcAft>
                <a:spcPts val="0"/>
              </a:spcAft>
            </a:pPr>
            <a:endParaRPr lang="en-US" sz="1300" b="1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36602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440CD2-3210-4C15-B754-346DAAA8A93A}"/>
              </a:ext>
            </a:extLst>
          </p:cNvPr>
          <p:cNvSpPr txBox="1"/>
          <p:nvPr/>
        </p:nvSpPr>
        <p:spPr>
          <a:xfrm>
            <a:off x="0" y="608022"/>
            <a:ext cx="9543393" cy="5999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3787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87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افزایش</a:t>
            </a:r>
            <a:r>
              <a:rPr kumimoji="0" lang="ar-SA" sz="2300" i="0" u="none" strike="noStrike" kern="1200" cap="none" spc="-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امتیاز</a:t>
            </a:r>
            <a:r>
              <a:rPr kumimoji="0" lang="ar-SA" sz="2300" i="0" u="none" strike="noStrike" kern="1200" cap="none" spc="-7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حق</a:t>
            </a:r>
            <a:r>
              <a:rPr kumimoji="0" lang="ar-SA" sz="2300" i="0" u="none" strike="noStrike" kern="1200" cap="none" spc="-6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شاغل</a:t>
            </a:r>
            <a:r>
              <a:rPr kumimoji="0" lang="ar-SA" sz="2300" i="0" u="none" strike="noStrike" kern="1200" cap="none" spc="-1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kumimoji="0" lang="ar-SA" sz="2300" i="0" u="none" strike="noStrike" kern="1200" cap="none" spc="-1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احکام</a:t>
            </a:r>
            <a:r>
              <a:rPr kumimoji="0" lang="ar-SA" sz="2300" i="0" u="none" strike="noStrike" kern="1200" cap="none" spc="-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کارگزینی</a:t>
            </a:r>
            <a:r>
              <a:rPr kumimoji="0" lang="ar-SA" sz="2300" i="0" u="none" strike="noStrike" kern="1200" cap="none" spc="-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به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صورت</a:t>
            </a:r>
            <a:r>
              <a:rPr kumimoji="0" lang="ar-SA" sz="2300" i="0" u="none" strike="noStrike" kern="1200" cap="none" spc="-5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سالانه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:</a:t>
            </a:r>
          </a:p>
          <a:p>
            <a:pPr marL="737870" marR="0" lvl="0" indent="-342900" algn="just" defTabSz="457200" rtl="1" eaLnBrk="1" fontAlgn="auto" latinLnBrk="0" hangingPunct="1">
              <a:lnSpc>
                <a:spcPct val="100000"/>
              </a:lnSpc>
              <a:spcBef>
                <a:spcPts val="87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3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167005" marR="516255" lvl="0" indent="-1270" algn="just" defTabSz="457200" rtl="1" eaLnBrk="1" fontAlgn="auto" latinLnBrk="0" hangingPunct="1">
              <a:lnSpc>
                <a:spcPct val="140000"/>
              </a:lnSpc>
              <a:spcBef>
                <a:spcPts val="5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امتیاز دوره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 آموزشی به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عنوان بخشی از عوامل ارزیابی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حق شاغل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، به ازای هر یک ساعت دوره آموزشی مصوب، 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0/75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امتیاز در حکم کارگزینی کارمندان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لحاظ می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گردد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</a:p>
          <a:p>
            <a:pPr marL="167005" marR="516255" lvl="0" indent="-1270" algn="just" defTabSz="457200" rtl="1" eaLnBrk="1" fontAlgn="auto" latinLnBrk="0" hangingPunct="1">
              <a:lnSpc>
                <a:spcPct val="140000"/>
              </a:lnSpc>
              <a:spcBef>
                <a:spcPts val="5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166370" marR="516255" lvl="0" indent="2540" algn="just" defTabSz="457200" rtl="1" eaLnBrk="1" fontAlgn="auto" latinLnBrk="0" hangingPunct="1">
              <a:lnSpc>
                <a:spcPct val="14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مطابق قانون، حداکثر ساعت آموزشی که امتیاز آن در حکم کارگزینی کارمند قابل احتساب خواهد بود، به میزان 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1000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ساعت 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)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تا</a:t>
            </a:r>
            <a:r>
              <a:rPr kumimoji="0" lang="ar-SA" sz="2300" i="0" u="none" strike="noStrike" kern="1200" cap="none" spc="4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سقف</a:t>
            </a:r>
            <a:r>
              <a:rPr kumimoji="0" lang="ar-SA" sz="230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750</a:t>
            </a:r>
            <a:r>
              <a:rPr kumimoji="0" lang="en-US" sz="230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امتیاز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(</a:t>
            </a:r>
            <a:r>
              <a:rPr kumimoji="0" lang="en-US" sz="2300" i="0" u="none" strike="noStrike" kern="1200" cap="none" spc="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kumimoji="0" lang="ar-SA" sz="230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طول</a:t>
            </a:r>
            <a:r>
              <a:rPr kumimoji="0" lang="ar-SA" sz="230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خدمت</a:t>
            </a:r>
            <a:r>
              <a:rPr kumimoji="0" lang="ar-SA" sz="230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بوده</a:t>
            </a:r>
            <a:r>
              <a:rPr kumimoji="0" lang="ar-SA" sz="230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kumimoji="0" lang="ar-SA" sz="230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بیش</a:t>
            </a:r>
            <a:r>
              <a:rPr kumimoji="0" lang="ar-SA" sz="230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از</a:t>
            </a:r>
            <a:r>
              <a:rPr kumimoji="0" lang="ar-SA" sz="230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این</a:t>
            </a:r>
            <a:r>
              <a:rPr kumimoji="0" lang="ar-SA" sz="2300" i="0" u="none" strike="noStrike" kern="1200" cap="none" spc="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مقدار</a:t>
            </a:r>
            <a:r>
              <a:rPr kumimoji="0" lang="ar-SA" sz="230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تأثیری</a:t>
            </a:r>
            <a:r>
              <a:rPr kumimoji="0" lang="ar-SA" sz="230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kumimoji="0" lang="ar-SA" sz="230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افزایش</a:t>
            </a:r>
            <a:r>
              <a:rPr kumimoji="0" lang="ar-SA" sz="230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امتیاز</a:t>
            </a:r>
            <a:r>
              <a:rPr kumimoji="0" lang="ar-SA" sz="23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حق</a:t>
            </a:r>
            <a:r>
              <a:rPr kumimoji="0" lang="ar-SA" sz="2300" i="0" u="none" strike="noStrike" kern="1200" cap="none" spc="95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شاغل</a:t>
            </a:r>
            <a:r>
              <a:rPr kumimoji="0" lang="ar-SA" sz="2300" i="0" u="none" strike="noStrike" kern="1200" cap="none" spc="85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ندارد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  <a:endParaRPr kumimoji="0" lang="fa-IR" sz="23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166370" marR="516255" lvl="0" indent="2540" algn="just" defTabSz="457200" rtl="1" eaLnBrk="1" fontAlgn="auto" latinLnBrk="0" hangingPunct="1">
              <a:lnSpc>
                <a:spcPct val="14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300" dirty="0">
              <a:solidFill>
                <a:prstClr val="black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166370" marR="516255" lvl="0" indent="2540" algn="just" defTabSz="457200" rtl="1" eaLnBrk="1" fontAlgn="auto" latinLnBrk="0" hangingPunct="1">
              <a:lnSpc>
                <a:spcPct val="14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i="0" u="none" strike="noStrike" kern="1200" cap="none" spc="9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سایر</a:t>
            </a:r>
            <a:r>
              <a:rPr kumimoji="0" lang="ar-SA" sz="2300" i="0" u="none" strike="noStrike" kern="1200" cap="none" spc="8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مزایای</a:t>
            </a:r>
            <a:r>
              <a:rPr kumimoji="0" lang="ar-SA" sz="230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شرکت</a:t>
            </a:r>
            <a:r>
              <a:rPr kumimoji="0" lang="ar-SA" sz="2300" i="0" u="none" strike="noStrike" kern="1200" cap="none" spc="8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 دوره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 آموزشی اعم</a:t>
            </a:r>
            <a:r>
              <a:rPr kumimoji="0" lang="ar-SA" sz="230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از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ارزشیابی</a:t>
            </a:r>
            <a:r>
              <a:rPr kumimoji="0" lang="ar-SA" sz="2300" i="0" u="none" strike="noStrike" kern="1200" cap="none" spc="-1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عملکرد،</a:t>
            </a:r>
            <a:r>
              <a:rPr kumimoji="0" lang="ar-SA" sz="2300" i="0" u="none" strike="noStrike" kern="1200" cap="none" spc="-5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ارتقای رتبه و غیره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به</a:t>
            </a:r>
            <a:r>
              <a:rPr kumimoji="0" lang="ar-SA" sz="230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قوت خود</a:t>
            </a:r>
            <a:r>
              <a:rPr kumimoji="0" lang="ar-SA" sz="230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باقی است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  <a:endParaRPr kumimoji="0" lang="en-US" sz="23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166370" marR="516255" lvl="0" indent="2540" algn="just" defTabSz="457200" rtl="1" eaLnBrk="1" fontAlgn="auto" latinLnBrk="0" hangingPunct="1">
              <a:lnSpc>
                <a:spcPct val="140000"/>
              </a:lnSpc>
              <a:spcBef>
                <a:spcPts val="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218905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E9F174E-FA2E-425F-A5E5-0FF9E5D648B8}"/>
              </a:ext>
            </a:extLst>
          </p:cNvPr>
          <p:cNvSpPr txBox="1"/>
          <p:nvPr/>
        </p:nvSpPr>
        <p:spPr>
          <a:xfrm>
            <a:off x="905163" y="2049961"/>
            <a:ext cx="8587509" cy="3030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5735" marR="516255" lvl="0" indent="2540" algn="just" defTabSz="457200" rtl="1" eaLnBrk="1" fontAlgn="auto" latinLnBrk="0" hangingPunct="1">
              <a:lnSpc>
                <a:spcPct val="14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این امتیاز سالانه همزمان</a:t>
            </a:r>
            <a:r>
              <a:rPr kumimoji="0" lang="ar-SA" sz="230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با صدور</a:t>
            </a:r>
            <a:r>
              <a:rPr kumimoji="0" lang="ar-SA" sz="230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احکام بر اساس ضریب ریالی جدید لحاظ می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گردد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</a:p>
          <a:p>
            <a:pPr marL="165735" marR="516255" lvl="0" indent="2540" algn="just" defTabSz="457200" rtl="1" eaLnBrk="1" fontAlgn="auto" latinLnBrk="0" hangingPunct="1">
              <a:lnSpc>
                <a:spcPct val="14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300" dirty="0">
              <a:solidFill>
                <a:prstClr val="black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165735" marR="516255" lvl="0" indent="2540" algn="just" defTabSz="457200" rtl="1" eaLnBrk="1" fontAlgn="auto" latinLnBrk="0" hangingPunct="1">
              <a:lnSpc>
                <a:spcPct val="1400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گزارش</a:t>
            </a:r>
            <a:r>
              <a:rPr kumimoji="0" lang="ar-SA" sz="230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سالانه</a:t>
            </a:r>
            <a:r>
              <a:rPr kumimoji="0" lang="ar-SA" sz="23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حق</a:t>
            </a:r>
            <a:r>
              <a:rPr kumimoji="0" lang="ar-SA" sz="23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امتیاز</a:t>
            </a:r>
            <a:r>
              <a:rPr kumimoji="0" lang="ar-SA" sz="2300" i="0" u="none" strike="noStrike" kern="1200" cap="none" spc="1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شاغلین،</a:t>
            </a:r>
            <a:r>
              <a:rPr kumimoji="0" lang="ar-SA" sz="23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هرساله</a:t>
            </a:r>
            <a:r>
              <a:rPr kumimoji="0" lang="ar-SA" sz="2300" i="0" u="none" strike="noStrike" kern="1200" cap="none" spc="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قبل</a:t>
            </a:r>
            <a:r>
              <a:rPr kumimoji="0" lang="ar-SA" sz="2300" b="1" i="0" u="none" strike="noStrike" kern="1200" cap="none" spc="9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از</a:t>
            </a:r>
            <a:r>
              <a:rPr kumimoji="0" lang="ar-SA" sz="2300" b="1" i="0" u="none" strike="noStrike" kern="1200" cap="none" spc="1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صدور</a:t>
            </a:r>
            <a:r>
              <a:rPr kumimoji="0" lang="ar-SA" sz="2300" b="1" i="0" u="none" strike="noStrike" kern="1200" cap="none" spc="1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احکام</a:t>
            </a:r>
            <a:r>
              <a:rPr kumimoji="0" lang="ar-SA" sz="2300" b="1" i="0" u="none" strike="noStrike" kern="1200" cap="none" spc="10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بر</a:t>
            </a:r>
            <a:r>
              <a:rPr kumimoji="0" lang="ar-SA" sz="230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اساس</a:t>
            </a:r>
            <a:r>
              <a:rPr kumimoji="0" lang="ar-SA" sz="230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ضریب</a:t>
            </a:r>
            <a:r>
              <a:rPr kumimoji="0" lang="ar-SA" sz="230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ریالی</a:t>
            </a:r>
            <a:r>
              <a:rPr kumimoji="0" lang="ar-SA" sz="230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جدید</a:t>
            </a:r>
            <a:r>
              <a:rPr kumimoji="0" lang="ar-SA" sz="2300" i="0" u="none" strike="noStrike" kern="1200" cap="none" spc="9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از</a:t>
            </a:r>
            <a:r>
              <a:rPr kumimoji="0" lang="ar-SA" sz="23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واحد</a:t>
            </a:r>
            <a:r>
              <a:rPr kumimoji="0" lang="ar-SA" sz="2300" i="0" u="none" strike="noStrike" kern="1200" cap="none" spc="10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آموزش</a:t>
            </a:r>
            <a:r>
              <a:rPr kumimoji="0" lang="ar-SA" sz="2300" i="0" u="none" strike="noStrike" kern="1200" cap="none" spc="10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kumimoji="0" lang="ar-SA" sz="2300" i="0" u="none" strike="noStrike" kern="1200" cap="none" spc="10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توانمندسازی</a:t>
            </a:r>
            <a:r>
              <a:rPr kumimoji="0" lang="ar-SA" sz="2300" i="0" u="none" strike="noStrike" kern="1200" cap="none" spc="10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به کارگزینی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ارسال می</a:t>
            </a:r>
            <a:r>
              <a:rPr kumimoji="0" lang="fa-IR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شود</a:t>
            </a:r>
            <a:r>
              <a:rPr kumimoji="0" lang="en-US" sz="23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83416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1788F0A-6ECB-4D82-9808-80B8479974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226147"/>
              </p:ext>
            </p:extLst>
          </p:nvPr>
        </p:nvGraphicFramePr>
        <p:xfrm>
          <a:off x="1513491" y="2617074"/>
          <a:ext cx="7615673" cy="367087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390665">
                  <a:extLst>
                    <a:ext uri="{9D8B030D-6E8A-4147-A177-3AD203B41FA5}">
                      <a16:colId xmlns:a16="http://schemas.microsoft.com/office/drawing/2014/main" val="555671394"/>
                    </a:ext>
                  </a:extLst>
                </a:gridCol>
                <a:gridCol w="1613360">
                  <a:extLst>
                    <a:ext uri="{9D8B030D-6E8A-4147-A177-3AD203B41FA5}">
                      <a16:colId xmlns:a16="http://schemas.microsoft.com/office/drawing/2014/main" val="2380420966"/>
                    </a:ext>
                  </a:extLst>
                </a:gridCol>
                <a:gridCol w="1888626">
                  <a:extLst>
                    <a:ext uri="{9D8B030D-6E8A-4147-A177-3AD203B41FA5}">
                      <a16:colId xmlns:a16="http://schemas.microsoft.com/office/drawing/2014/main" val="751399998"/>
                    </a:ext>
                  </a:extLst>
                </a:gridCol>
                <a:gridCol w="1513002">
                  <a:extLst>
                    <a:ext uri="{9D8B030D-6E8A-4147-A177-3AD203B41FA5}">
                      <a16:colId xmlns:a16="http://schemas.microsoft.com/office/drawing/2014/main" val="43617916"/>
                    </a:ext>
                  </a:extLst>
                </a:gridCol>
                <a:gridCol w="1210020">
                  <a:extLst>
                    <a:ext uri="{9D8B030D-6E8A-4147-A177-3AD203B41FA5}">
                      <a16:colId xmlns:a16="http://schemas.microsoft.com/office/drawing/2014/main" val="2419766847"/>
                    </a:ext>
                  </a:extLst>
                </a:gridCol>
              </a:tblGrid>
              <a:tr h="737155">
                <a:tc>
                  <a:txBody>
                    <a:bodyPr/>
                    <a:lstStyle/>
                    <a:p>
                      <a:pPr marL="267970" marR="0" algn="ctr" rtl="1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endParaRPr lang="fa-I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267970" marR="0" algn="ctr" rtl="1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مشاغل</a:t>
                      </a:r>
                      <a:endParaRPr lang="en-US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260350" marR="0" algn="ctr" rtl="1">
                        <a:spcBef>
                          <a:spcPts val="530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کاردانی</a:t>
                      </a:r>
                      <a:endParaRPr lang="en-US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349885" marR="0" algn="ctr" rtl="1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endParaRPr lang="fa-I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349885" marR="0" algn="ctr" rtl="1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سنوات</a:t>
                      </a:r>
                      <a:endParaRPr lang="en-US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71755" marR="0" algn="ctr" rtl="1">
                        <a:spcBef>
                          <a:spcPts val="530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کارشناسی</a:t>
                      </a:r>
                      <a:r>
                        <a:rPr lang="ar-SA" sz="1200" b="1" spc="-8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و</a:t>
                      </a:r>
                      <a:r>
                        <a:rPr lang="ar-SA" sz="1200" b="1" spc="-8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بالاتر</a:t>
                      </a:r>
                      <a:endParaRPr lang="en-US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286385" marR="0" algn="ctr" rtl="1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endParaRPr lang="fa-I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286385" marR="0" algn="ctr" rtl="1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میانگین</a:t>
                      </a:r>
                      <a:r>
                        <a:rPr lang="ar-SA" sz="1200" b="1" spc="14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نمره</a:t>
                      </a:r>
                      <a:endParaRPr lang="en-US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171450" marR="0" algn="ctr" rtl="1">
                        <a:spcBef>
                          <a:spcPts val="530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ارزشیابی</a:t>
                      </a:r>
                      <a:r>
                        <a:rPr lang="ar-SA" sz="1200" b="1" spc="8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عملکرد</a:t>
                      </a:r>
                      <a:endParaRPr lang="en-US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102870" marR="0" algn="ctr" rtl="1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endParaRPr lang="fa-I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102870" marR="0" algn="ctr" rtl="1"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ساعت</a:t>
                      </a:r>
                      <a:r>
                        <a:rPr lang="ar-SA" sz="1200" b="1" spc="-1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آموزشی</a:t>
                      </a:r>
                      <a:endParaRPr lang="en-US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266700" marR="0" algn="ctr" rtl="1">
                        <a:spcBef>
                          <a:spcPts val="530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مورد</a:t>
                      </a:r>
                      <a:r>
                        <a:rPr lang="ar-SA" sz="1200" b="1" spc="-15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نیاز</a:t>
                      </a:r>
                      <a:endParaRPr lang="en-US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D5ED"/>
                    </a:solidFill>
                  </a:tcPr>
                </a:tc>
                <a:tc>
                  <a:txBody>
                    <a:bodyPr/>
                    <a:lstStyle/>
                    <a:p>
                      <a:pPr marL="112395" marR="0" algn="ctr" rtl="1">
                        <a:spcBef>
                          <a:spcPts val="1010"/>
                        </a:spcBef>
                        <a:spcAft>
                          <a:spcPts val="0"/>
                        </a:spcAft>
                      </a:pPr>
                      <a:endParaRPr lang="fa-I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112395" marR="0" algn="ctr" rtl="1">
                        <a:spcBef>
                          <a:spcPts val="1010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عنوان</a:t>
                      </a:r>
                      <a:r>
                        <a:rPr lang="ar-SA" sz="1200" b="1" spc="-2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 </a:t>
                      </a: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رتبه</a:t>
                      </a:r>
                      <a:endParaRPr lang="en-US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469974"/>
                  </a:ext>
                </a:extLst>
              </a:tr>
              <a:tr h="464841">
                <a:tc>
                  <a:txBody>
                    <a:bodyPr/>
                    <a:lstStyle/>
                    <a:p>
                      <a:pPr marL="6350" marR="0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fa-IR" sz="1200" b="1" spc="-5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6350" marR="0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200" b="1" spc="-5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.</a:t>
                      </a:r>
                      <a:endParaRPr lang="en-US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0" marR="0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fa-IR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3810" marR="0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-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marR="0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fa-IR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3175" marR="0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-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175" marR="0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fa-IR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3175" marR="0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.</a:t>
                      </a:r>
                      <a:endParaRPr lang="fa-IR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3175" marR="0" algn="ctr"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6530" marR="0" algn="ctr" rtl="1"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endParaRPr lang="fa-I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176530" marR="0" algn="ctr" rtl="1"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مقدماتی</a:t>
                      </a:r>
                      <a:endParaRPr lang="fa-I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832443"/>
                  </a:ext>
                </a:extLst>
              </a:tr>
              <a:tr h="553517">
                <a:tc>
                  <a:txBody>
                    <a:bodyPr/>
                    <a:lstStyle/>
                    <a:p>
                      <a:pPr marL="635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spc="-5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635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spc="-5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8</a:t>
                      </a:r>
                      <a:endParaRPr lang="en-US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45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spc="-50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4445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spc="-50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6</a:t>
                      </a:r>
                      <a:endParaRPr lang="en-US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spc="-25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5715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spc="-2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70</a:t>
                      </a:r>
                      <a:endParaRPr lang="en-US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20955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300 ساعت</a:t>
                      </a:r>
                    </a:p>
                    <a:p>
                      <a:pPr marL="20955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97815" marR="0" algn="ctr" rtl="1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endParaRPr lang="fa-I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297815" marR="0" algn="ctr" rtl="1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پایه</a:t>
                      </a:r>
                      <a:endParaRPr lang="en-US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546670"/>
                  </a:ext>
                </a:extLst>
              </a:tr>
              <a:tr h="502017">
                <a:tc>
                  <a:txBody>
                    <a:bodyPr/>
                    <a:lstStyle/>
                    <a:p>
                      <a:pPr marL="889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spc="-25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889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spc="-2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16</a:t>
                      </a:r>
                      <a:endParaRPr lang="en-US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spc="-25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635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spc="-2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12</a:t>
                      </a:r>
                      <a:endParaRPr lang="en-US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spc="-25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5715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spc="-2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75</a:t>
                      </a:r>
                      <a:endParaRPr lang="en-US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20955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     250</a:t>
                      </a:r>
                      <a:r>
                        <a:rPr lang="ar-SA" sz="1400" b="1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ساعت</a:t>
                      </a:r>
                      <a:endParaRPr lang="fa-IR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20955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4795" marR="0" algn="ctr" rtl="1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endParaRPr lang="fa-I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264795" marR="0" algn="ctr" rtl="1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ارشد</a:t>
                      </a:r>
                      <a:endParaRPr lang="en-US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22885"/>
                  </a:ext>
                </a:extLst>
              </a:tr>
              <a:tr h="492557">
                <a:tc>
                  <a:txBody>
                    <a:bodyPr/>
                    <a:lstStyle/>
                    <a:p>
                      <a:pPr marL="889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spc="-25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889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spc="-2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24</a:t>
                      </a:r>
                      <a:endParaRPr lang="en-US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spc="-25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635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spc="-2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18</a:t>
                      </a:r>
                      <a:endParaRPr lang="en-US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spc="-25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5715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spc="-2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80</a:t>
                      </a:r>
                    </a:p>
                    <a:p>
                      <a:pPr marL="5715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20955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    200</a:t>
                      </a:r>
                      <a:r>
                        <a:rPr lang="ar-SA" sz="1400" b="1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ساعت</a:t>
                      </a:r>
                      <a:endParaRPr lang="en-US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64795" marR="0" algn="ctr" rtl="1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endParaRPr lang="fa-I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264795" marR="0" algn="ctr" rtl="1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خبره</a:t>
                      </a:r>
                      <a:endParaRPr lang="en-US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754599"/>
                  </a:ext>
                </a:extLst>
              </a:tr>
              <a:tr h="464841">
                <a:tc>
                  <a:txBody>
                    <a:bodyPr/>
                    <a:lstStyle/>
                    <a:p>
                      <a:pPr marL="635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-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35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spc="-25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635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spc="-2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24</a:t>
                      </a:r>
                      <a:endParaRPr lang="en-US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715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spc="-25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5715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spc="-25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85</a:t>
                      </a:r>
                      <a:endParaRPr lang="en-US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0955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a-IR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20955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dirty="0">
                          <a:effectLst/>
                          <a:latin typeface="Microsoft Sans Serif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150 ساعت</a:t>
                      </a:r>
                      <a:endParaRPr lang="en-US" sz="14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0" marR="0" algn="ctr" rtl="1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endParaRPr lang="fa-I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  <a:p>
                      <a:pPr marL="273050" marR="0" algn="ctr" rtl="1">
                        <a:spcBef>
                          <a:spcPts val="65"/>
                        </a:spcBef>
                        <a:spcAft>
                          <a:spcPts val="0"/>
                        </a:spcAft>
                      </a:pPr>
                      <a:r>
                        <a:rPr lang="ar-SA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Sans Serif" panose="020B0604020202020204" pitchFamily="34" charset="0"/>
                          <a:cs typeface="B Nazanin" panose="00000400000000000000" pitchFamily="2" charset="-78"/>
                        </a:rPr>
                        <a:t>عالی</a:t>
                      </a:r>
                      <a:endParaRPr lang="en-US" sz="1200" b="1" dirty="0"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B Nazanin" panose="00000400000000000000" pitchFamily="2" charset="-7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690462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8F52C8E-CD07-4933-95B4-7FE8E297D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0933" y="981150"/>
            <a:ext cx="7818231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ar-SA" altLang="en-US" sz="2300" b="1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Zar" panose="00000400000000000000" pitchFamily="2" charset="-78"/>
              </a:rPr>
              <a:t>محاسبه جهت ارتقای رتبه</a:t>
            </a:r>
            <a:r>
              <a:rPr kumimoji="0" lang="en-US" altLang="en-US" sz="2300" b="1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Arial" panose="020B0604020202020204" pitchFamily="34" charset="0"/>
              </a:rPr>
              <a:t>:</a:t>
            </a:r>
            <a:endParaRPr kumimoji="0" lang="fa-IR" altLang="en-US" sz="2300" b="1" i="0" u="none" strike="noStrike" cap="none" normalizeH="0" baseline="0" dirty="0">
              <a:ln>
                <a:noFill/>
              </a:ln>
              <a:solidFill>
                <a:srgbClr val="1F4E79"/>
              </a:solidFill>
              <a:effectLst/>
              <a:latin typeface="Arial" panose="020B0604020202020204" pitchFamily="34" charset="0"/>
              <a:ea typeface="Microsoft Sans Serif" panose="020B0604020202020204" pitchFamily="34" charset="0"/>
              <a:cs typeface="Arial" panose="020B0604020202020204" pitchFamily="34" charset="0"/>
            </a:endParaRPr>
          </a:p>
          <a:p>
            <a:pPr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Sans Serif" panose="020B0604020202020204" pitchFamily="34" charset="0"/>
                <a:cs typeface="B Homa" panose="00000400000000000000" pitchFamily="2" charset="-78"/>
              </a:rPr>
              <a:t>هر شاغل برای </a:t>
            </a: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Sans Serif" panose="020B0604020202020204" pitchFamily="34" charset="0"/>
                <a:cs typeface="B Homa" panose="00000400000000000000" pitchFamily="2" charset="-78"/>
              </a:rPr>
              <a:t>ارتقا</a:t>
            </a:r>
            <a:r>
              <a:rPr kumimoji="0" lang="fa-IR" altLang="en-US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Sans Serif" panose="020B0604020202020204" pitchFamily="34" charset="0"/>
                <a:cs typeface="B Homa" panose="00000400000000000000" pitchFamily="2" charset="-78"/>
              </a:rPr>
              <a:t>ء</a:t>
            </a: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Microsoft Sans Serif" panose="020B0604020202020204" pitchFamily="34" charset="0"/>
                <a:cs typeface="B Homa" panose="00000400000000000000" pitchFamily="2" charset="-78"/>
              </a:rPr>
              <a:t> رتبه </a:t>
            </a: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Sans Serif" panose="020B0604020202020204" pitchFamily="34" charset="0"/>
                <a:cs typeface="B Homa" panose="00000400000000000000" pitchFamily="2" charset="-78"/>
              </a:rPr>
              <a:t>خود متناسب با سطح شغل، نیاز به گذراندن دوره</a:t>
            </a:r>
            <a:r>
              <a:rPr kumimoji="0" lang="fa-IR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Sans Serif" panose="020B0604020202020204" pitchFamily="34" charset="0"/>
                <a:cs typeface="B Homa" panose="00000400000000000000" pitchFamily="2" charset="-78"/>
              </a:rPr>
              <a:t>های آموزشی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Sans Serif" panose="020B0604020202020204" pitchFamily="34" charset="0"/>
                <a:cs typeface="B Homa" panose="00000400000000000000" pitchFamily="2" charset="-78"/>
              </a:rPr>
              <a:t> و برخورداری از نمره ارزشیابی عملکرد به شرح زیر دارد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Sans Serif" panose="020B0604020202020204" pitchFamily="34" charset="0"/>
                <a:cs typeface="B Homa" panose="00000400000000000000" pitchFamily="2" charset="-78"/>
              </a:rPr>
              <a:t>: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5970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99B36FD-504A-430C-AA44-3A0E51E0FDF6}"/>
              </a:ext>
            </a:extLst>
          </p:cNvPr>
          <p:cNvSpPr txBox="1"/>
          <p:nvPr/>
        </p:nvSpPr>
        <p:spPr>
          <a:xfrm>
            <a:off x="3602952" y="1494043"/>
            <a:ext cx="6112932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300" b="0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Wingdings" panose="05000000000000000000" pitchFamily="2" charset="2"/>
                <a:ea typeface="Microsoft Sans Serif" panose="020B0604020202020204" pitchFamily="34" charset="0"/>
                <a:cs typeface="B Nazanin" panose="00000400000000000000" pitchFamily="2" charset="-78"/>
              </a:rPr>
              <a:t>ü</a:t>
            </a:r>
            <a:r>
              <a:rPr kumimoji="0" lang="en-US" altLang="en-US" sz="2300" b="1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kumimoji="0" lang="ar-SA" altLang="en-US" sz="2300" b="1" i="0" u="none" strike="noStrike" cap="none" normalizeH="0" baseline="0" dirty="0">
                <a:ln>
                  <a:noFill/>
                </a:ln>
                <a:solidFill>
                  <a:srgbClr val="1F4E79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محاسبه جهت ارزشیابی عملکرد سالانه</a:t>
            </a:r>
            <a:endParaRPr kumimoji="0" lang="ar-SA" altLang="en-US" sz="2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B Nazanin" panose="000004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B23D75-3B58-467A-B90A-561ED56E1576}"/>
              </a:ext>
            </a:extLst>
          </p:cNvPr>
          <p:cNvSpPr txBox="1"/>
          <p:nvPr/>
        </p:nvSpPr>
        <p:spPr>
          <a:xfrm>
            <a:off x="535709" y="2363932"/>
            <a:ext cx="8904623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a-IR" sz="2300" dirty="0">
                <a:cs typeface="B Homa" panose="00000400000000000000" pitchFamily="2" charset="-78"/>
              </a:rPr>
              <a:t>نحوه محاسبه میزان ساعت آموزشی سالانه در ارزشیابی عملکرد کارکنان </a:t>
            </a:r>
            <a:r>
              <a:rPr lang="fa-IR" sz="2300" b="1" dirty="0">
                <a:cs typeface="B Homa" panose="00000400000000000000" pitchFamily="2" charset="-78"/>
              </a:rPr>
              <a:t>(تا سقف 10 امتیاز)</a:t>
            </a:r>
            <a:r>
              <a:rPr lang="fa-IR" sz="2300" dirty="0">
                <a:cs typeface="B Homa" panose="00000400000000000000" pitchFamily="2" charset="-78"/>
              </a:rPr>
              <a:t> به شرح زیر است:</a:t>
            </a:r>
          </a:p>
          <a:p>
            <a:pPr algn="r"/>
            <a:endParaRPr lang="fa-IR" sz="2300" dirty="0">
              <a:cs typeface="B Homa" panose="00000400000000000000" pitchFamily="2" charset="-78"/>
            </a:endParaRPr>
          </a:p>
          <a:p>
            <a:pPr algn="r"/>
            <a:r>
              <a:rPr lang="fa-IR" sz="2300" dirty="0">
                <a:cs typeface="B Homa" panose="00000400000000000000" pitchFamily="2" charset="-78"/>
              </a:rPr>
              <a:t>دوره آموزشی </a:t>
            </a:r>
            <a:r>
              <a:rPr lang="fa-IR" sz="2300" b="1" dirty="0">
                <a:solidFill>
                  <a:srgbClr val="C00000"/>
                </a:solidFill>
                <a:cs typeface="B Homa" panose="00000400000000000000" pitchFamily="2" charset="-78"/>
              </a:rPr>
              <a:t>فرهنگی و عمومی </a:t>
            </a:r>
            <a:r>
              <a:rPr lang="fa-IR" sz="2300" dirty="0">
                <a:cs typeface="B Homa" panose="00000400000000000000" pitchFamily="2" charset="-78"/>
              </a:rPr>
              <a:t>:       هر 10ساعت </a:t>
            </a:r>
            <a:r>
              <a:rPr lang="fa-IR" sz="2300" b="1" dirty="0">
                <a:solidFill>
                  <a:schemeClr val="accent2">
                    <a:lumMod val="75000"/>
                  </a:schemeClr>
                </a:solidFill>
                <a:cs typeface="B Homa" panose="00000400000000000000" pitchFamily="2" charset="-78"/>
              </a:rPr>
              <a:t>2 امتیاز</a:t>
            </a:r>
          </a:p>
          <a:p>
            <a:pPr algn="r"/>
            <a:endParaRPr lang="fa-IR" sz="2300" dirty="0">
              <a:cs typeface="B Homa" panose="00000400000000000000" pitchFamily="2" charset="-78"/>
            </a:endParaRPr>
          </a:p>
          <a:p>
            <a:pPr algn="r"/>
            <a:r>
              <a:rPr lang="fa-IR" sz="2300" dirty="0">
                <a:cs typeface="B Homa" panose="00000400000000000000" pitchFamily="2" charset="-78"/>
              </a:rPr>
              <a:t>دوره آموزشی </a:t>
            </a:r>
            <a:r>
              <a:rPr lang="fa-IR" sz="2300" b="1" dirty="0">
                <a:solidFill>
                  <a:srgbClr val="C00000"/>
                </a:solidFill>
                <a:cs typeface="B Homa" panose="00000400000000000000" pitchFamily="2" charset="-78"/>
              </a:rPr>
              <a:t>شغلی و بهبود مدیریت</a:t>
            </a:r>
            <a:r>
              <a:rPr lang="fa-IR" sz="2300" dirty="0">
                <a:cs typeface="B Homa" panose="00000400000000000000" pitchFamily="2" charset="-78"/>
              </a:rPr>
              <a:t>: هر 10 ساعت </a:t>
            </a:r>
            <a:r>
              <a:rPr lang="fa-IR" sz="2300" b="1" dirty="0">
                <a:solidFill>
                  <a:schemeClr val="accent2">
                    <a:lumMod val="75000"/>
                  </a:schemeClr>
                </a:solidFill>
                <a:cs typeface="B Homa" panose="00000400000000000000" pitchFamily="2" charset="-78"/>
              </a:rPr>
              <a:t>3 امتیاز</a:t>
            </a:r>
            <a:endParaRPr lang="en-US" sz="2300" b="1" dirty="0">
              <a:solidFill>
                <a:schemeClr val="accent2">
                  <a:lumMod val="75000"/>
                </a:schemeClr>
              </a:solidFill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14908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516B1A-8B70-49EE-8E78-14BC6EC05A8A}"/>
              </a:ext>
            </a:extLst>
          </p:cNvPr>
          <p:cNvSpPr txBox="1"/>
          <p:nvPr/>
        </p:nvSpPr>
        <p:spPr>
          <a:xfrm>
            <a:off x="218170" y="1272130"/>
            <a:ext cx="9322178" cy="5985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32740" marR="0" algn="ctr" rtl="1">
              <a:spcBef>
                <a:spcPts val="1455"/>
              </a:spcBef>
              <a:spcAft>
                <a:spcPts val="0"/>
              </a:spcAft>
            </a:pPr>
            <a:r>
              <a:rPr lang="ar-SA" sz="40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تدریس</a:t>
            </a:r>
            <a:endParaRPr lang="fa-IR" sz="4000" b="1" dirty="0">
              <a:solidFill>
                <a:srgbClr val="C00000"/>
              </a:solidFill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675640" marR="0" indent="-342900" algn="just" rtl="1">
              <a:spcBef>
                <a:spcPts val="1455"/>
              </a:spcBef>
              <a:spcAft>
                <a:spcPts val="0"/>
              </a:spcAft>
              <a:buFont typeface="Symbol" panose="05050102010706020507" pitchFamily="18" charset="2"/>
              <a:buChar char="·"/>
            </a:pPr>
            <a:r>
              <a:rPr lang="ar-SA" sz="230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تدریس</a:t>
            </a:r>
            <a:r>
              <a:rPr lang="ar-SA" sz="2300" spc="-2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lang="ar-SA" sz="2300" spc="-2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دوره</a:t>
            </a:r>
            <a:r>
              <a:rPr lang="fa-IR" sz="230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</a:t>
            </a:r>
            <a:r>
              <a:rPr lang="ar-SA" sz="2300" spc="-15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دارای</a:t>
            </a:r>
            <a:r>
              <a:rPr lang="ar-SA" sz="2300" spc="-2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مجوز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:</a:t>
            </a:r>
            <a:r>
              <a:rPr lang="en-US" sz="2300" spc="-20" dirty="0">
                <a:solidFill>
                  <a:schemeClr val="accent2">
                    <a:lumMod val="50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fa-IR" sz="2300" spc="-20" dirty="0">
                <a:solidFill>
                  <a:schemeClr val="accent2">
                    <a:lumMod val="50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هر</a:t>
            </a:r>
            <a:r>
              <a:rPr lang="ar-SA" sz="2300" spc="-25" dirty="0">
                <a:solidFill>
                  <a:schemeClr val="accent1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fa-IR" sz="2300" dirty="0">
                <a:solidFill>
                  <a:schemeClr val="accent1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2  Titr" panose="00000700000000000000" pitchFamily="2" charset="-78"/>
              </a:rPr>
              <a:t>2 </a:t>
            </a:r>
            <a:r>
              <a:rPr lang="ar-SA" sz="2300" dirty="0">
                <a:solidFill>
                  <a:schemeClr val="accent1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2  Titr" panose="00000700000000000000" pitchFamily="2" charset="-78"/>
              </a:rPr>
              <a:t>ساعت</a:t>
            </a:r>
            <a:r>
              <a:rPr lang="ar-SA" sz="2300" spc="-20" dirty="0">
                <a:solidFill>
                  <a:schemeClr val="accent1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2  Titr" panose="00000700000000000000" pitchFamily="2" charset="-78"/>
              </a:rPr>
              <a:t> </a:t>
            </a:r>
            <a:r>
              <a:rPr lang="fa-IR" sz="2300" dirty="0">
                <a:solidFill>
                  <a:schemeClr val="accent1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2  Titr" panose="00000700000000000000" pitchFamily="2" charset="-78"/>
              </a:rPr>
              <a:t>1 </a:t>
            </a:r>
            <a:r>
              <a:rPr lang="en-US" sz="2300" spc="-25" dirty="0">
                <a:solidFill>
                  <a:schemeClr val="accent1">
                    <a:lumMod val="75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2  Titr" panose="00000700000000000000" pitchFamily="2" charset="-78"/>
              </a:rPr>
              <a:t> </a:t>
            </a:r>
            <a:r>
              <a:rPr lang="ar-SA" sz="2300" dirty="0">
                <a:solidFill>
                  <a:schemeClr val="accent1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2  Titr" panose="00000700000000000000" pitchFamily="2" charset="-78"/>
              </a:rPr>
              <a:t>امتیاز</a:t>
            </a:r>
            <a:r>
              <a:rPr lang="ar-SA" sz="2300" spc="-25" dirty="0">
                <a:solidFill>
                  <a:schemeClr val="accent1">
                    <a:lumMod val="75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2  Titr" panose="00000700000000000000" pitchFamily="2" charset="-78"/>
              </a:rPr>
              <a:t> 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2  Titr" panose="00000700000000000000" pitchFamily="2" charset="-78"/>
              </a:rPr>
              <a:t>)</a:t>
            </a:r>
            <a:r>
              <a:rPr lang="ar-SA" sz="230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2  Titr" panose="00000700000000000000" pitchFamily="2" charset="-78"/>
              </a:rPr>
              <a:t>تا</a:t>
            </a:r>
            <a:r>
              <a:rPr lang="ar-SA" sz="2300" spc="-15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2  Titr" panose="000007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2  Titr" panose="00000700000000000000" pitchFamily="2" charset="-78"/>
              </a:rPr>
              <a:t>سقف</a:t>
            </a:r>
            <a:r>
              <a:rPr lang="ar-SA" sz="2300" spc="-2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2  Titr" panose="00000700000000000000" pitchFamily="2" charset="-78"/>
              </a:rPr>
              <a:t> </a:t>
            </a:r>
            <a:r>
              <a:rPr lang="fa-IR" sz="230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2  Titr" panose="00000700000000000000" pitchFamily="2" charset="-78"/>
              </a:rPr>
              <a:t>7</a:t>
            </a:r>
            <a:r>
              <a:rPr lang="en-US" sz="2300" spc="-25" dirty="0">
                <a:solidFill>
                  <a:schemeClr val="accent2">
                    <a:lumMod val="50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2  Titr" panose="00000700000000000000" pitchFamily="2" charset="-78"/>
              </a:rPr>
              <a:t> </a:t>
            </a:r>
            <a:r>
              <a:rPr lang="fa-IR" sz="2300" spc="-25" dirty="0">
                <a:solidFill>
                  <a:schemeClr val="accent2">
                    <a:lumMod val="50000"/>
                  </a:schemeClr>
                </a:solidFill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2  Titr" panose="00000700000000000000" pitchFamily="2" charset="-78"/>
              </a:rPr>
              <a:t> </a:t>
            </a:r>
            <a:r>
              <a:rPr lang="ar-SA" sz="230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2  Titr" panose="00000700000000000000" pitchFamily="2" charset="-78"/>
              </a:rPr>
              <a:t>امتیاز</a:t>
            </a:r>
            <a:r>
              <a:rPr lang="en-US" sz="2300" dirty="0">
                <a:solidFill>
                  <a:schemeClr val="accent2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2  Titr" panose="00000700000000000000" pitchFamily="2" charset="-78"/>
              </a:rPr>
              <a:t>(</a:t>
            </a:r>
            <a:endParaRPr lang="fa-IR" sz="2300" dirty="0">
              <a:solidFill>
                <a:schemeClr val="accent2">
                  <a:lumMod val="50000"/>
                </a:schemeClr>
              </a:solidFill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2  Titr" panose="00000700000000000000" pitchFamily="2" charset="-78"/>
            </a:endParaRPr>
          </a:p>
          <a:p>
            <a:pPr marL="332740" marR="0" algn="just" rtl="1">
              <a:spcBef>
                <a:spcPts val="1455"/>
              </a:spcBef>
              <a:spcAft>
                <a:spcPts val="0"/>
              </a:spcAft>
            </a:pPr>
            <a:endParaRPr lang="en-US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165735" marR="516255" indent="1270" algn="just" rtl="1">
              <a:lnSpc>
                <a:spcPct val="141000"/>
              </a:lnSpc>
              <a:spcBef>
                <a:spcPts val="495"/>
              </a:spcBef>
              <a:spcAft>
                <a:spcPts val="0"/>
              </a:spcAft>
            </a:pP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امتیازدهی</a:t>
            </a:r>
            <a:r>
              <a:rPr lang="ar-SA" sz="2300" spc="5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شاخص</a:t>
            </a:r>
            <a:r>
              <a:rPr lang="ar-SA" sz="2300" spc="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تدریس</a:t>
            </a:r>
            <a:r>
              <a:rPr lang="ar-SA" sz="2300" spc="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lang="ar-SA" sz="2300" spc="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زمینه</a:t>
            </a:r>
            <a:r>
              <a:rPr lang="ar-SA" sz="2300" spc="6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شغل</a:t>
            </a:r>
            <a:r>
              <a:rPr lang="ar-SA" sz="2300" spc="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مورد</a:t>
            </a:r>
            <a:r>
              <a:rPr lang="ar-SA" sz="2300" spc="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تصدی</a:t>
            </a:r>
            <a:r>
              <a:rPr lang="ar-SA" sz="2300" spc="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lang="ar-SA" sz="2300" spc="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دوره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</a:t>
            </a:r>
            <a:r>
              <a:rPr lang="ar-SA" sz="2300" spc="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عمومی</a:t>
            </a:r>
            <a:r>
              <a:rPr lang="ar-SA" sz="2300" spc="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یا</a:t>
            </a:r>
            <a:r>
              <a:rPr lang="ar-SA" sz="2300" spc="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تخصصی</a:t>
            </a:r>
            <a:r>
              <a:rPr lang="ar-SA" sz="2300" spc="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با</a:t>
            </a:r>
            <a:r>
              <a:rPr lang="ar-SA" sz="2300" spc="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سقف</a:t>
            </a:r>
            <a:r>
              <a:rPr lang="ar-SA" sz="2300" spc="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fa-IR" sz="2300" spc="45" dirty="0"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7</a:t>
            </a:r>
            <a:r>
              <a:rPr lang="en-US" sz="2300" spc="4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امتیاز</a:t>
            </a:r>
            <a:r>
              <a:rPr lang="ar-SA" sz="2300" spc="5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lang="ar-SA" sz="2300" spc="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منوط</a:t>
            </a:r>
            <a:r>
              <a:rPr lang="ar-SA" sz="2300" b="1" spc="65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به</a:t>
            </a:r>
            <a:r>
              <a:rPr lang="ar-SA" sz="2300" b="1" spc="40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ارائه</a:t>
            </a:r>
            <a:r>
              <a:rPr lang="ar-SA" sz="2300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گواهی</a:t>
            </a:r>
            <a:r>
              <a:rPr lang="ar-SA" sz="23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تدریس برای</a:t>
            </a:r>
            <a:r>
              <a:rPr lang="ar-SA" sz="2300" spc="-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افرادی است</a:t>
            </a:r>
            <a:r>
              <a:rPr lang="ar-SA" sz="23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که</a:t>
            </a:r>
            <a:r>
              <a:rPr lang="ar-SA" sz="23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به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عنوان</a:t>
            </a:r>
            <a:r>
              <a:rPr lang="ar-SA" sz="2300" spc="-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مدرس در دوره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 عمومی یا</a:t>
            </a:r>
            <a:r>
              <a:rPr lang="ar-SA" sz="23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تخصصی ستاد</a:t>
            </a:r>
            <a:r>
              <a:rPr lang="ar-SA" sz="23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وزارتخانه یا مؤسسات</a:t>
            </a:r>
            <a:r>
              <a:rPr lang="ar-SA" sz="2300" spc="-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تدریس کرده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اند و دارای </a:t>
            </a:r>
            <a:r>
              <a:rPr lang="ar-SA" sz="2300" dirty="0">
                <a:solidFill>
                  <a:schemeClr val="accent1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مجوزهای مورد تأیید</a:t>
            </a:r>
            <a:r>
              <a:rPr lang="ar-SA" sz="2300" spc="115" dirty="0">
                <a:solidFill>
                  <a:schemeClr val="accent1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1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بر اساس دستورالعمل آموزش و توانمندسازی</a:t>
            </a:r>
            <a:r>
              <a:rPr lang="ar-SA" sz="2300" spc="100" dirty="0">
                <a:solidFill>
                  <a:schemeClr val="accent1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chemeClr val="accent1">
                    <a:lumMod val="50000"/>
                  </a:schemeClr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کارکنان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موضوع ماده 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46</a:t>
            </a:r>
            <a:r>
              <a:rPr lang="en-US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آیین</a:t>
            </a:r>
            <a:r>
              <a:rPr lang="en-US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نامه اداری و استخدامی</a:t>
            </a:r>
            <a:r>
              <a:rPr lang="ar-SA" sz="2300" spc="2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کارکنان غیر هیئت علمی دستگاه می</a:t>
            </a:r>
            <a:r>
              <a:rPr lang="fa-IR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باشند، قابل احتساب خواهد بود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</a:p>
          <a:p>
            <a:pPr marL="165735" marR="516255" indent="1270" algn="just" rtl="1">
              <a:lnSpc>
                <a:spcPct val="141000"/>
              </a:lnSpc>
              <a:spcBef>
                <a:spcPts val="495"/>
              </a:spcBef>
              <a:spcAft>
                <a:spcPts val="0"/>
              </a:spcAft>
            </a:pPr>
            <a:endParaRPr lang="en-US" sz="2300" dirty="0"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165735" marR="516255" indent="1270" algn="just" rtl="1">
              <a:lnSpc>
                <a:spcPct val="141000"/>
              </a:lnSpc>
              <a:spcBef>
                <a:spcPts val="495"/>
              </a:spcBef>
              <a:spcAft>
                <a:spcPts val="0"/>
              </a:spcAft>
            </a:pPr>
            <a:endParaRPr lang="en-US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970498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F4401C1-2F41-4C01-BCBE-B0EE2AC7679D}"/>
              </a:ext>
            </a:extLst>
          </p:cNvPr>
          <p:cNvSpPr txBox="1"/>
          <p:nvPr/>
        </p:nvSpPr>
        <p:spPr>
          <a:xfrm>
            <a:off x="818214" y="1638190"/>
            <a:ext cx="8301182" cy="2325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94970" marR="0" lvl="0" indent="0" algn="just" defTabSz="457200" rtl="1" eaLnBrk="1" fontAlgn="auto" latinLnBrk="0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33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+mn-cs"/>
              </a:rPr>
              <a:t> 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Zar" panose="00000400000000000000" pitchFamily="2" charset="-78"/>
              </a:rPr>
              <a:t>-</a:t>
            </a:r>
            <a:r>
              <a:rPr kumimoji="0" lang="en-US" sz="2300" b="1" i="0" u="none" strike="noStrike" kern="1200" cap="none" spc="-2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+mn-cs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Zar" panose="00000400000000000000" pitchFamily="2" charset="-78"/>
              </a:rPr>
              <a:t>انتصاب</a:t>
            </a:r>
            <a:r>
              <a:rPr kumimoji="0" lang="ar-SA" sz="2300" b="1" i="0" u="none" strike="noStrike" kern="120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Zar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Zar" panose="00000400000000000000" pitchFamily="2" charset="-78"/>
              </a:rPr>
              <a:t>و</a:t>
            </a:r>
            <a:r>
              <a:rPr kumimoji="0" lang="ar-SA" sz="2300" b="1" i="0" u="none" strike="noStrike" kern="120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Zar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Zar" panose="00000400000000000000" pitchFamily="2" charset="-78"/>
              </a:rPr>
              <a:t>تبدیل</a:t>
            </a:r>
            <a:r>
              <a:rPr kumimoji="0" lang="ar-SA" sz="2300" b="1" i="0" u="none" strike="noStrike" kern="1200" cap="none" spc="-2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Zar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Zar" panose="00000400000000000000" pitchFamily="2" charset="-78"/>
              </a:rPr>
              <a:t>وضعیت</a:t>
            </a:r>
            <a:r>
              <a:rPr kumimoji="0" lang="ar-SA" sz="2300" b="1" i="0" u="none" strike="noStrike" kern="1200" cap="none" spc="-25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Zar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Microsoft Sans Serif" panose="020B0604020202020204" pitchFamily="34" charset="0"/>
                <a:cs typeface="B Zar" panose="00000400000000000000" pitchFamily="2" charset="-78"/>
              </a:rPr>
              <a:t>استخدامی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" panose="05000000000000000000" pitchFamily="2" charset="2"/>
                <a:ea typeface="Microsoft Sans Serif" panose="020B0604020202020204" pitchFamily="34" charset="0"/>
                <a:cs typeface="B Zar" panose="00000400000000000000" pitchFamily="2" charset="-78"/>
              </a:rPr>
              <a:t> 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Sans Serif" panose="020B0604020202020204" pitchFamily="34" charset="0"/>
              <a:ea typeface="Microsoft Sans Serif" panose="020B0604020202020204" pitchFamily="34" charset="0"/>
              <a:cs typeface="+mn-cs"/>
            </a:endParaRPr>
          </a:p>
          <a:p>
            <a:pPr marL="166370" marR="516255" lvl="0" indent="635" algn="just" defTabSz="457200" rtl="1" eaLnBrk="1" fontAlgn="auto" latinLnBrk="0" hangingPunct="1">
              <a:lnSpc>
                <a:spcPct val="14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انتصاب به پستهای مدیریتی، تمدید قرارداد کارکنان پیمانی و قراردادی، و تبدیل وضعیت استخدامی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)</a:t>
            </a:r>
            <a:r>
              <a:rPr kumimoji="0" lang="ar-SA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ازجمله پیمانی به رسمی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(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منوط به گذراندن دوره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 آموزشی از</a:t>
            </a:r>
            <a:r>
              <a:rPr kumimoji="0" lang="fa-IR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kumimoji="0" lang="ar-SA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جمله توجیهی بدو خدمت است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6970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79B681-B00D-4EFE-B14B-782281F8B342}"/>
              </a:ext>
            </a:extLst>
          </p:cNvPr>
          <p:cNvSpPr txBox="1"/>
          <p:nvPr/>
        </p:nvSpPr>
        <p:spPr>
          <a:xfrm>
            <a:off x="554182" y="1595540"/>
            <a:ext cx="8899595" cy="4387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35" marR="0" algn="just" rtl="1">
              <a:spcBef>
                <a:spcPts val="125"/>
              </a:spcBef>
              <a:spcAft>
                <a:spcPts val="0"/>
              </a:spcAft>
            </a:pPr>
            <a:r>
              <a:rPr lang="en-US" sz="1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Zar" panose="00000400000000000000" pitchFamily="2" charset="-78"/>
              </a:rPr>
              <a:t> </a:t>
            </a:r>
            <a:r>
              <a:rPr lang="ar-SA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ارزیابی</a:t>
            </a:r>
            <a:r>
              <a:rPr lang="ar-SA" sz="2300" b="1" spc="5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اثربخشی</a:t>
            </a:r>
            <a:r>
              <a:rPr lang="ar-SA" sz="2300" b="1" spc="5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دوره</a:t>
            </a:r>
            <a:r>
              <a:rPr lang="en-US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</a:t>
            </a:r>
            <a:r>
              <a:rPr lang="ar-SA" sz="2300" b="1" spc="20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b="1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آموزشی</a:t>
            </a:r>
            <a:endParaRPr lang="en-US" sz="2300" dirty="0">
              <a:solidFill>
                <a:srgbClr val="C00000"/>
              </a:solidFill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4869815" marR="0" algn="just">
              <a:spcBef>
                <a:spcPts val="0"/>
              </a:spcBef>
              <a:spcAft>
                <a:spcPts val="0"/>
              </a:spcAft>
            </a:pPr>
            <a:endParaRPr lang="en-US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Homa" panose="00000400000000000000" pitchFamily="2" charset="-78"/>
            </a:endParaRPr>
          </a:p>
          <a:p>
            <a:pPr marL="166370" marR="510540" algn="just" rtl="1">
              <a:lnSpc>
                <a:spcPct val="140000"/>
              </a:lnSpc>
              <a:spcBef>
                <a:spcPts val="1150"/>
              </a:spcBef>
              <a:spcAft>
                <a:spcPts val="0"/>
              </a:spcAft>
            </a:pP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به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منظور</a:t>
            </a:r>
            <a:r>
              <a:rPr lang="ar-SA" sz="2300" spc="7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ارزیابی</a:t>
            </a:r>
            <a:r>
              <a:rPr lang="ar-SA" sz="2300" spc="7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اثربخشی</a:t>
            </a:r>
            <a:r>
              <a:rPr lang="ar-SA" sz="2300" spc="9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آموزش</a:t>
            </a:r>
            <a:r>
              <a:rPr lang="ar-SA" sz="2300" spc="6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کارکنان،</a:t>
            </a:r>
            <a:r>
              <a:rPr lang="ar-SA" sz="2300" spc="7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از</a:t>
            </a:r>
            <a:r>
              <a:rPr lang="ar-SA" sz="2300" spc="7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الگوی</a:t>
            </a:r>
            <a:r>
              <a:rPr lang="ar-SA" sz="2300" spc="7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کرک</a:t>
            </a:r>
            <a:r>
              <a:rPr lang="ar-SA" sz="2300" spc="7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پاتریک</a:t>
            </a:r>
            <a:r>
              <a:rPr lang="ar-SA" sz="2300" spc="7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به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عنوان</a:t>
            </a:r>
            <a:r>
              <a:rPr lang="ar-SA" sz="2300" spc="8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یکی</a:t>
            </a:r>
            <a:r>
              <a:rPr lang="ar-SA" sz="2300" spc="8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از</a:t>
            </a:r>
            <a:r>
              <a:rPr lang="ar-SA" sz="2300" spc="7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پرکاربردترین</a:t>
            </a:r>
            <a:r>
              <a:rPr lang="ar-SA" sz="2300" spc="8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lang="ar-SA" sz="2300" spc="7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موفق</a:t>
            </a:r>
            <a:r>
              <a:rPr lang="fa-IR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ترین</a:t>
            </a:r>
            <a:r>
              <a:rPr lang="ar-SA" sz="2300" spc="7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الگوهای</a:t>
            </a:r>
            <a:r>
              <a:rPr lang="ar-SA" sz="2300" spc="7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ارزیابی</a:t>
            </a:r>
            <a:r>
              <a:rPr lang="ar-SA" sz="2300" spc="7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 سیستم</a:t>
            </a:r>
            <a:r>
              <a:rPr lang="ar-SA" sz="2300" spc="1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جامع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مدیریت</a:t>
            </a:r>
            <a:r>
              <a:rPr lang="ar-SA" sz="2300" spc="1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منابع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انسانی</a:t>
            </a:r>
            <a:r>
              <a:rPr lang="ar-SA" sz="2300" spc="1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استفاده</a:t>
            </a:r>
            <a:r>
              <a:rPr lang="ar-SA" sz="2300" spc="1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میشود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  <a:r>
              <a:rPr lang="en-US" sz="2300" spc="105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این</a:t>
            </a:r>
            <a:r>
              <a:rPr lang="ar-SA" sz="2300" spc="1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الگو،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اثربخشی</a:t>
            </a:r>
            <a:r>
              <a:rPr lang="ar-SA" sz="2300" spc="1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برنامه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های</a:t>
            </a:r>
            <a:r>
              <a:rPr lang="ar-SA" sz="2300" spc="1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آموزشی</a:t>
            </a:r>
            <a:r>
              <a:rPr lang="ar-SA" sz="2300" spc="1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در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چهار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سطح</a:t>
            </a:r>
            <a:r>
              <a:rPr lang="ar-SA" sz="2300" spc="10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ارزیابی</a:t>
            </a:r>
            <a:r>
              <a:rPr lang="ar-SA" sz="2300" spc="1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واکنش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)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سنجش</a:t>
            </a:r>
            <a:r>
              <a:rPr lang="ar-SA" sz="2300" spc="16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رضایت</a:t>
            </a:r>
            <a:r>
              <a:rPr lang="ar-SA" sz="2300" spc="1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فراگیران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(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،</a:t>
            </a:r>
            <a:r>
              <a:rPr lang="ar-SA" sz="2300" spc="16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ارزیابی</a:t>
            </a:r>
            <a:r>
              <a:rPr lang="ar-SA" sz="2300" spc="16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یادگیری</a:t>
            </a:r>
            <a:r>
              <a:rPr lang="ar-SA" sz="2300" spc="17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)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دانش،</a:t>
            </a:r>
            <a:r>
              <a:rPr lang="ar-SA" sz="2300" spc="1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مهارت</a:t>
            </a:r>
            <a:r>
              <a:rPr lang="ar-SA" sz="2300" spc="1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lang="ar-SA" sz="2300" spc="15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نگرش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(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،</a:t>
            </a:r>
            <a:r>
              <a:rPr lang="ar-SA" sz="2300" spc="1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ارزیابی</a:t>
            </a:r>
            <a:r>
              <a:rPr lang="ar-SA" sz="2300" spc="16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رفتار</a:t>
            </a:r>
            <a:r>
              <a:rPr lang="ar-SA" sz="2300" spc="16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)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تغییرات</a:t>
            </a:r>
            <a:r>
              <a:rPr lang="ar-SA" sz="2300" spc="15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رفتاری</a:t>
            </a:r>
            <a:r>
              <a:rPr lang="ar-SA" sz="2300" spc="15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</a:t>
            </a:r>
            <a:r>
              <a:rPr lang="ar-SA" sz="2300" spc="15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عملکردی</a:t>
            </a:r>
            <a:r>
              <a:rPr lang="ar-SA" sz="2300" spc="15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فراگیران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(</a:t>
            </a:r>
            <a:r>
              <a:rPr lang="en-US" sz="2300" spc="155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و ارزیابی </a:t>
            </a:r>
            <a:r>
              <a:rPr lang="ar-SA" sz="2300" dirty="0">
                <a:solidFill>
                  <a:srgbClr val="C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نتایج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)</a:t>
            </a:r>
            <a:r>
              <a:rPr lang="ar-SA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عملکرد سازمانی، محاسبه نرخ بازگشت سرمایه و تحلیل جامع اثربخشی آموزش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(</a:t>
            </a:r>
            <a:r>
              <a:rPr lang="en-US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fa-IR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مورد بررسی قرار می</a:t>
            </a:r>
            <a:r>
              <a:rPr lang="en-US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 </a:t>
            </a:r>
            <a:r>
              <a:rPr lang="ar-SA" sz="2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Homa" panose="00000400000000000000" pitchFamily="2" charset="-78"/>
              </a:rPr>
              <a:t>گیرد</a:t>
            </a: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Homa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26569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A7450E3-6E78-441A-BB08-DE9EF137A6D7}"/>
              </a:ext>
            </a:extLst>
          </p:cNvPr>
          <p:cNvSpPr txBox="1"/>
          <p:nvPr/>
        </p:nvSpPr>
        <p:spPr>
          <a:xfrm>
            <a:off x="443347" y="911455"/>
            <a:ext cx="9504218" cy="5414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l">
              <a:spcBef>
                <a:spcPts val="0"/>
              </a:spcBef>
              <a:spcAft>
                <a:spcPts val="0"/>
              </a:spcAft>
            </a:pP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 </a:t>
            </a:r>
          </a:p>
          <a:p>
            <a:pPr marL="0" marR="0" algn="l">
              <a:spcBef>
                <a:spcPts val="75"/>
              </a:spcBef>
              <a:spcAft>
                <a:spcPts val="0"/>
              </a:spcAft>
            </a:pPr>
            <a:r>
              <a:rPr lang="en-US" sz="23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 </a:t>
            </a:r>
          </a:p>
          <a:p>
            <a:pPr marL="255905" marR="0" algn="r" rtl="1">
              <a:spcBef>
                <a:spcPts val="0"/>
              </a:spcBef>
              <a:spcAft>
                <a:spcPts val="0"/>
              </a:spcAft>
            </a:pPr>
            <a:r>
              <a:rPr lang="ar-SA" sz="23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برگرفته</a:t>
            </a:r>
            <a:r>
              <a:rPr lang="ar-SA" sz="2300" b="1" spc="-15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از</a:t>
            </a:r>
            <a:r>
              <a:rPr lang="ar-SA" sz="2300" b="1" spc="-10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قوانین</a:t>
            </a:r>
            <a:r>
              <a:rPr lang="ar-SA" sz="2300" b="1" spc="-10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lang="ar-SA" sz="2300" b="1" spc="-10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ضوابط</a:t>
            </a:r>
            <a:r>
              <a:rPr lang="ar-SA" sz="2300" b="1" spc="-20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3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اجرایی</a:t>
            </a:r>
            <a:r>
              <a:rPr lang="en-US" sz="23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:</a:t>
            </a:r>
          </a:p>
          <a:p>
            <a:pPr marL="255905" marR="0" algn="r" rtl="1">
              <a:spcBef>
                <a:spcPts val="0"/>
              </a:spcBef>
              <a:spcAft>
                <a:spcPts val="0"/>
              </a:spcAft>
            </a:pPr>
            <a:endParaRPr lang="en-US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512445" marR="0" algn="r" rtl="1">
              <a:spcBef>
                <a:spcPts val="405"/>
              </a:spcBef>
              <a:spcAft>
                <a:spcPts val="0"/>
              </a:spcAft>
            </a:pPr>
            <a:r>
              <a:rPr lang="en-US" sz="2000" dirty="0">
                <a:effectLst/>
                <a:latin typeface="Symbol" panose="05050102010706020507" pitchFamily="18" charset="2"/>
                <a:ea typeface="Microsoft Sans Serif" panose="020B0604020202020204" pitchFamily="34" charset="0"/>
                <a:cs typeface="B Nazanin" panose="00000400000000000000" pitchFamily="2" charset="-78"/>
              </a:rPr>
              <a:t>·</a:t>
            </a:r>
            <a:r>
              <a:rPr lang="en-US" sz="2000" spc="34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دستورالعمل</a:t>
            </a:r>
            <a:r>
              <a:rPr lang="ar-SA" sz="2000" spc="-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نظام</a:t>
            </a:r>
            <a:r>
              <a:rPr lang="ar-SA" sz="20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آموزش</a:t>
            </a:r>
            <a:r>
              <a:rPr lang="ar-SA" sz="20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lang="ar-SA" sz="20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توانمندسازی</a:t>
            </a:r>
            <a:r>
              <a:rPr lang="ar-SA" sz="2000" spc="-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موضوع</a:t>
            </a:r>
            <a:r>
              <a:rPr lang="ar-SA" sz="20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ماده</a:t>
            </a:r>
            <a:r>
              <a:rPr lang="ar-SA" sz="20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fa-IR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46</a:t>
            </a:r>
            <a:r>
              <a:rPr lang="en-US" sz="2000" spc="-15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آیین</a:t>
            </a:r>
            <a:r>
              <a:rPr lang="en-US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نامه</a:t>
            </a:r>
            <a:r>
              <a:rPr lang="ar-SA" sz="2000" spc="-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اداری</a:t>
            </a:r>
            <a:r>
              <a:rPr lang="ar-SA" sz="2000" spc="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استخدامی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کارکنان</a:t>
            </a:r>
            <a:r>
              <a:rPr lang="ar-SA" sz="20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غیرهیات</a:t>
            </a:r>
            <a:r>
              <a:rPr lang="ar-SA" sz="20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علمی</a:t>
            </a:r>
            <a:endParaRPr lang="en-US" sz="20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512445" marR="0" algn="r" rtl="1">
              <a:spcBef>
                <a:spcPts val="390"/>
              </a:spcBef>
              <a:spcAft>
                <a:spcPts val="0"/>
              </a:spcAft>
            </a:pPr>
            <a:r>
              <a:rPr lang="en-US" sz="2000" dirty="0">
                <a:effectLst/>
                <a:latin typeface="Symbol" panose="05050102010706020507" pitchFamily="18" charset="2"/>
                <a:ea typeface="Microsoft Sans Serif" panose="020B0604020202020204" pitchFamily="34" charset="0"/>
                <a:cs typeface="B Nazanin" panose="00000400000000000000" pitchFamily="2" charset="-78"/>
              </a:rPr>
              <a:t>·</a:t>
            </a:r>
            <a:r>
              <a:rPr lang="en-US" sz="2000" spc="295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صورتجلسه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یازدهمین</a:t>
            </a:r>
            <a:r>
              <a:rPr lang="ar-SA" sz="20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کمیته</a:t>
            </a:r>
            <a:r>
              <a:rPr lang="ar-SA" sz="2000" spc="-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راهبری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آموزش</a:t>
            </a:r>
            <a:r>
              <a:rPr lang="ar-SA" sz="20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lang="ar-SA" sz="20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توانمندسازی</a:t>
            </a:r>
            <a:endParaRPr lang="en-US" sz="20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512445" marR="0" algn="r" rtl="1">
              <a:spcBef>
                <a:spcPts val="375"/>
              </a:spcBef>
              <a:spcAft>
                <a:spcPts val="0"/>
              </a:spcAft>
            </a:pPr>
            <a:r>
              <a:rPr lang="en-US" sz="2000" dirty="0">
                <a:effectLst/>
                <a:latin typeface="Symbol" panose="05050102010706020507" pitchFamily="18" charset="2"/>
                <a:ea typeface="Microsoft Sans Serif" panose="020B0604020202020204" pitchFamily="34" charset="0"/>
                <a:cs typeface="B Nazanin" panose="00000400000000000000" pitchFamily="2" charset="-78"/>
              </a:rPr>
              <a:t>·</a:t>
            </a:r>
            <a:r>
              <a:rPr lang="en-US" sz="2000" spc="30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مصوبات</a:t>
            </a:r>
            <a:r>
              <a:rPr lang="ar-SA" sz="20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دومین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کارگروه</a:t>
            </a:r>
            <a:r>
              <a:rPr lang="ar-SA" sz="20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راهبری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آموزش</a:t>
            </a:r>
            <a:r>
              <a:rPr lang="ar-SA" sz="20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lang="ar-SA" sz="20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توانمندسازی</a:t>
            </a:r>
            <a:r>
              <a:rPr lang="ar-SA" sz="2000" spc="-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منابع</a:t>
            </a:r>
            <a:r>
              <a:rPr lang="ar-SA" sz="20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انسانی</a:t>
            </a:r>
            <a:r>
              <a:rPr lang="ar-SA" sz="20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تاریخ</a:t>
            </a:r>
            <a:r>
              <a:rPr lang="ar-SA" sz="20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fa-IR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1400/11/24</a:t>
            </a:r>
            <a:endParaRPr lang="en-US" sz="20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512445" marR="0" algn="r" rtl="1">
              <a:spcBef>
                <a:spcPts val="375"/>
              </a:spcBef>
              <a:spcAft>
                <a:spcPts val="0"/>
              </a:spcAft>
            </a:pPr>
            <a:r>
              <a:rPr lang="en-US" sz="2000" dirty="0">
                <a:effectLst/>
                <a:latin typeface="Symbol" panose="05050102010706020507" pitchFamily="18" charset="2"/>
                <a:ea typeface="Microsoft Sans Serif" panose="020B0604020202020204" pitchFamily="34" charset="0"/>
                <a:cs typeface="B Nazanin" panose="00000400000000000000" pitchFamily="2" charset="-78"/>
              </a:rPr>
              <a:t>·</a:t>
            </a:r>
            <a:r>
              <a:rPr lang="en-US" sz="2000" spc="28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مصوبات</a:t>
            </a:r>
            <a:r>
              <a:rPr lang="ar-SA" sz="2000" spc="-4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سومین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کارگروه</a:t>
            </a:r>
            <a:r>
              <a:rPr lang="ar-SA" sz="20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راهبری</a:t>
            </a:r>
            <a:r>
              <a:rPr lang="ar-SA" sz="20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آموزش</a:t>
            </a:r>
            <a:r>
              <a:rPr lang="ar-SA" sz="20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lang="ar-SA" sz="20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توانمندسازی</a:t>
            </a:r>
            <a:r>
              <a:rPr lang="ar-SA" sz="20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منابع</a:t>
            </a:r>
            <a:r>
              <a:rPr lang="ar-SA" sz="20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انسانی</a:t>
            </a:r>
            <a:r>
              <a:rPr lang="ar-SA" sz="20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تاریخ</a:t>
            </a:r>
            <a:r>
              <a:rPr lang="ar-SA" sz="20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fa-IR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07</a:t>
            </a:r>
            <a:r>
              <a:rPr lang="en-US" sz="2000" spc="-25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lang="ar-SA" sz="2000" spc="-4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fa-IR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1401/03/08</a:t>
            </a:r>
            <a:endParaRPr lang="en-US" sz="20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512445" marR="0" algn="r" rtl="1">
              <a:spcBef>
                <a:spcPts val="375"/>
              </a:spcBef>
              <a:spcAft>
                <a:spcPts val="0"/>
              </a:spcAft>
            </a:pPr>
            <a:r>
              <a:rPr lang="en-US" sz="2000" dirty="0">
                <a:effectLst/>
                <a:latin typeface="Symbol" panose="05050102010706020507" pitchFamily="18" charset="2"/>
                <a:ea typeface="Microsoft Sans Serif" panose="020B0604020202020204" pitchFamily="34" charset="0"/>
                <a:cs typeface="B Nazanin" panose="00000400000000000000" pitchFamily="2" charset="-78"/>
              </a:rPr>
              <a:t>·</a:t>
            </a:r>
            <a:r>
              <a:rPr lang="en-US" sz="2000" spc="32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مصوبات</a:t>
            </a:r>
            <a:r>
              <a:rPr lang="ar-SA" sz="2000" spc="-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چهارمین</a:t>
            </a:r>
            <a:r>
              <a:rPr lang="ar-SA" sz="2000" spc="-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کارگروه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راهبری</a:t>
            </a:r>
            <a:r>
              <a:rPr lang="ar-SA" sz="2000" spc="-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آموزش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lang="ar-SA" sz="2000" spc="-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توانمندسازی</a:t>
            </a:r>
            <a:r>
              <a:rPr lang="ar-SA" sz="2000" spc="-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منابع</a:t>
            </a:r>
            <a:r>
              <a:rPr lang="ar-SA" sz="2000" spc="-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انسانی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تاریخ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fa-IR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1401/08/11</a:t>
            </a:r>
            <a:endParaRPr lang="en-US" sz="20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512445" marR="0" algn="r" rtl="1">
              <a:spcBef>
                <a:spcPts val="375"/>
              </a:spcBef>
              <a:spcAft>
                <a:spcPts val="0"/>
              </a:spcAft>
            </a:pPr>
            <a:r>
              <a:rPr lang="en-US" sz="2000" dirty="0">
                <a:effectLst/>
                <a:latin typeface="Symbol" panose="05050102010706020507" pitchFamily="18" charset="2"/>
                <a:ea typeface="Microsoft Sans Serif" panose="020B0604020202020204" pitchFamily="34" charset="0"/>
                <a:cs typeface="B Nazanin" panose="00000400000000000000" pitchFamily="2" charset="-78"/>
              </a:rPr>
              <a:t>·</a:t>
            </a:r>
            <a:r>
              <a:rPr lang="en-US" sz="2000" spc="345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مصوبات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پنجمین</a:t>
            </a:r>
            <a:r>
              <a:rPr lang="ar-SA" sz="20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کارگروه</a:t>
            </a:r>
            <a:r>
              <a:rPr lang="ar-SA" sz="20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راهبری</a:t>
            </a:r>
            <a:r>
              <a:rPr lang="ar-SA" sz="20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آموزش</a:t>
            </a:r>
            <a:r>
              <a:rPr lang="ar-SA" sz="2000" spc="-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lang="ar-SA" sz="20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توانمندسازی منابع</a:t>
            </a:r>
            <a:r>
              <a:rPr lang="ar-SA" sz="20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انسانی</a:t>
            </a:r>
            <a:r>
              <a:rPr lang="ar-SA" sz="20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تاریخ</a:t>
            </a:r>
            <a:r>
              <a:rPr lang="fa-IR" sz="2000" spc="-15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1401/10/11و12</a:t>
            </a:r>
            <a:endParaRPr lang="en-US" sz="20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512445" marR="0" algn="r" rtl="1">
              <a:spcBef>
                <a:spcPts val="375"/>
              </a:spcBef>
              <a:spcAft>
                <a:spcPts val="0"/>
              </a:spcAft>
            </a:pPr>
            <a:r>
              <a:rPr lang="en-US" sz="2000" dirty="0">
                <a:effectLst/>
                <a:latin typeface="Symbol" panose="05050102010706020507" pitchFamily="18" charset="2"/>
                <a:ea typeface="Microsoft Sans Serif" panose="020B0604020202020204" pitchFamily="34" charset="0"/>
                <a:cs typeface="B Nazanin" panose="00000400000000000000" pitchFamily="2" charset="-78"/>
              </a:rPr>
              <a:t>·</a:t>
            </a:r>
            <a:r>
              <a:rPr lang="en-US" sz="2000" spc="360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بخشنامه</a:t>
            </a:r>
            <a:r>
              <a:rPr lang="ar-SA" sz="2000" spc="-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غیر</a:t>
            </a:r>
            <a:r>
              <a:rPr lang="ar-SA" sz="20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قابل</a:t>
            </a:r>
            <a:r>
              <a:rPr lang="ar-SA" sz="20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احتساب</a:t>
            </a:r>
            <a:r>
              <a:rPr lang="ar-SA" sz="2000" spc="-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بودن</a:t>
            </a:r>
            <a:r>
              <a:rPr lang="ar-SA" sz="20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همایش</a:t>
            </a:r>
            <a:r>
              <a:rPr lang="en-US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ها،</a:t>
            </a:r>
            <a:r>
              <a:rPr lang="ar-SA" sz="20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سمینارها</a:t>
            </a:r>
            <a:r>
              <a:rPr lang="ar-SA" sz="20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به</a:t>
            </a:r>
            <a:r>
              <a:rPr lang="en-US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عنوان</a:t>
            </a:r>
            <a:r>
              <a:rPr lang="ar-SA" sz="2000" spc="-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دوره</a:t>
            </a:r>
            <a:r>
              <a:rPr lang="ar-SA" sz="20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آموزشی</a:t>
            </a:r>
            <a:r>
              <a:rPr lang="ar-SA" sz="2000" spc="-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شماره </a:t>
            </a:r>
            <a:r>
              <a:rPr lang="fa-IR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د/209/4362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تاریخ </a:t>
            </a:r>
            <a:r>
              <a:rPr lang="fa-IR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1396/06/26</a:t>
            </a:r>
            <a:endParaRPr lang="en-US" sz="20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  <a:p>
            <a:pPr marL="512445" algn="r" rtl="1">
              <a:spcBef>
                <a:spcPts val="390"/>
              </a:spcBef>
            </a:pPr>
            <a:r>
              <a:rPr lang="en-US" sz="2000" dirty="0">
                <a:effectLst/>
                <a:latin typeface="Symbol" panose="05050102010706020507" pitchFamily="18" charset="2"/>
                <a:ea typeface="Microsoft Sans Serif" panose="020B0604020202020204" pitchFamily="34" charset="0"/>
                <a:cs typeface="B Nazanin" panose="00000400000000000000" pitchFamily="2" charset="-78"/>
              </a:rPr>
              <a:t>·</a:t>
            </a:r>
            <a:r>
              <a:rPr lang="en-US" sz="2000" spc="285" dirty="0">
                <a:effectLst/>
                <a:latin typeface="B Zar" panose="00000400000000000000" pitchFamily="2" charset="-78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ابلاغ</a:t>
            </a:r>
            <a:r>
              <a:rPr lang="ar-SA" sz="20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بسته</a:t>
            </a:r>
            <a:r>
              <a:rPr lang="en-US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ی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توجیهی</a:t>
            </a:r>
            <a:r>
              <a:rPr lang="ar-SA" sz="2000" spc="-1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بدو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استخدام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ویژه</a:t>
            </a:r>
            <a:r>
              <a:rPr lang="en-US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ی</a:t>
            </a:r>
            <a:r>
              <a:rPr lang="ar-SA" sz="2000" spc="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کارکنان</a:t>
            </a:r>
            <a:r>
              <a:rPr lang="ar-SA" sz="20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وزارت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بهداشت،</a:t>
            </a:r>
            <a:r>
              <a:rPr lang="ar-SA" sz="2000" spc="-3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درمان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و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آموزش</a:t>
            </a:r>
            <a:r>
              <a:rPr lang="ar-SA" sz="2000" spc="-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پزشکی</a:t>
            </a:r>
            <a:r>
              <a:rPr lang="ar-SA" sz="2000" spc="-2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شماره</a:t>
            </a:r>
            <a:r>
              <a:rPr lang="ar-SA" sz="2000" spc="-25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fa-IR" sz="2000" spc="-25" dirty="0"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/209/3797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د</a:t>
            </a:r>
            <a:r>
              <a:rPr lang="ar-SA" sz="2000" spc="-3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 </a:t>
            </a:r>
            <a:r>
              <a:rPr lang="ar-SA" sz="200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تاریخ</a:t>
            </a:r>
            <a:r>
              <a:rPr lang="fa-IR" sz="2000" spc="-10" dirty="0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  <a:cs typeface="B Nazanin" panose="00000400000000000000" pitchFamily="2" charset="-78"/>
              </a:rPr>
              <a:t>1400/05/10</a:t>
            </a:r>
            <a:endParaRPr lang="en-US" sz="2000" dirty="0">
              <a:cs typeface="B Nazanin" panose="00000400000000000000" pitchFamily="2" charset="-78"/>
            </a:endParaRPr>
          </a:p>
          <a:p>
            <a:pPr marL="512445" marR="0" algn="r" rtl="1">
              <a:spcBef>
                <a:spcPts val="390"/>
              </a:spcBef>
              <a:spcAft>
                <a:spcPts val="0"/>
              </a:spcAft>
            </a:pPr>
            <a:endParaRPr lang="en-US" sz="2300" dirty="0">
              <a:effectLst/>
              <a:latin typeface="Microsoft Sans Serif" panose="020B0604020202020204" pitchFamily="34" charset="0"/>
              <a:ea typeface="Microsoft Sans Serif" panose="020B0604020202020204" pitchFamily="34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9323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45D565-389F-431F-95E4-C2617188D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342900"/>
            <a:ext cx="10563225" cy="6143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01347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1485</TotalTime>
  <Words>2157</Words>
  <Application>Microsoft Office PowerPoint</Application>
  <PresentationFormat>Widescreen</PresentationFormat>
  <Paragraphs>200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Arial</vt:lpstr>
      <vt:lpstr>B Zar</vt:lpstr>
      <vt:lpstr>IRANSansWeb</vt:lpstr>
      <vt:lpstr>Microsoft Sans Serif</vt:lpstr>
      <vt:lpstr>Segoe UI Symbol</vt:lpstr>
      <vt:lpstr>Symbol</vt:lpstr>
      <vt:lpstr>Times New Roman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liela Dastan</dc:creator>
  <cp:lastModifiedBy>liela Dastan</cp:lastModifiedBy>
  <cp:revision>106</cp:revision>
  <dcterms:created xsi:type="dcterms:W3CDTF">2026-07-04T06:40:38Z</dcterms:created>
  <dcterms:modified xsi:type="dcterms:W3CDTF">2026-09-09T05:33:34Z</dcterms:modified>
</cp:coreProperties>
</file>